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3" r:id="rId2"/>
    <p:sldMasterId id="2147483661" r:id="rId3"/>
  </p:sldMasterIdLst>
  <p:notesMasterIdLst>
    <p:notesMasterId r:id="rId39"/>
  </p:notesMasterIdLst>
  <p:sldIdLst>
    <p:sldId id="257" r:id="rId4"/>
    <p:sldId id="285" r:id="rId5"/>
    <p:sldId id="258" r:id="rId6"/>
    <p:sldId id="259" r:id="rId7"/>
    <p:sldId id="266" r:id="rId8"/>
    <p:sldId id="267" r:id="rId9"/>
    <p:sldId id="282" r:id="rId10"/>
    <p:sldId id="286" r:id="rId11"/>
    <p:sldId id="287" r:id="rId12"/>
    <p:sldId id="288" r:id="rId13"/>
    <p:sldId id="291" r:id="rId14"/>
    <p:sldId id="289" r:id="rId15"/>
    <p:sldId id="256" r:id="rId16"/>
    <p:sldId id="260" r:id="rId17"/>
    <p:sldId id="261" r:id="rId18"/>
    <p:sldId id="262" r:id="rId19"/>
    <p:sldId id="264" r:id="rId20"/>
    <p:sldId id="268" r:id="rId21"/>
    <p:sldId id="265" r:id="rId22"/>
    <p:sldId id="269" r:id="rId23"/>
    <p:sldId id="277" r:id="rId24"/>
    <p:sldId id="271" r:id="rId25"/>
    <p:sldId id="279" r:id="rId26"/>
    <p:sldId id="280" r:id="rId27"/>
    <p:sldId id="276" r:id="rId28"/>
    <p:sldId id="284" r:id="rId29"/>
    <p:sldId id="273" r:id="rId30"/>
    <p:sldId id="274" r:id="rId31"/>
    <p:sldId id="275" r:id="rId32"/>
    <p:sldId id="290" r:id="rId33"/>
    <p:sldId id="281" r:id="rId34"/>
    <p:sldId id="278" r:id="rId35"/>
    <p:sldId id="283" r:id="rId36"/>
    <p:sldId id="270" r:id="rId37"/>
    <p:sldId id="26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pt choudhary" userId="d10eb940f1f01010" providerId="LiveId" clId="{A08EBA75-6B43-4B4E-AF69-E8E0798C4B55}"/>
    <pc:docChg chg="undo custSel modSld">
      <pc:chgData name="mercapt choudhary" userId="d10eb940f1f01010" providerId="LiveId" clId="{A08EBA75-6B43-4B4E-AF69-E8E0798C4B55}" dt="2024-12-07T15:26:10.618" v="357" actId="478"/>
      <pc:docMkLst>
        <pc:docMk/>
      </pc:docMkLst>
      <pc:sldChg chg="addSp delSp modSp mod">
        <pc:chgData name="mercapt choudhary" userId="d10eb940f1f01010" providerId="LiveId" clId="{A08EBA75-6B43-4B4E-AF69-E8E0798C4B55}" dt="2024-12-07T15:25:49.699" v="356" actId="1076"/>
        <pc:sldMkLst>
          <pc:docMk/>
          <pc:sldMk cId="266169169" sldId="256"/>
        </pc:sldMkLst>
        <pc:spChg chg="add mod">
          <ac:chgData name="mercapt choudhary" userId="d10eb940f1f01010" providerId="LiveId" clId="{A08EBA75-6B43-4B4E-AF69-E8E0798C4B55}" dt="2024-12-07T15:25:38.819" v="354" actId="207"/>
          <ac:spMkLst>
            <pc:docMk/>
            <pc:sldMk cId="266169169" sldId="256"/>
            <ac:spMk id="4" creationId="{14E52B4C-5247-C274-AF03-65B599BCB2CB}"/>
          </ac:spMkLst>
        </pc:spChg>
        <pc:spChg chg="add mod">
          <ac:chgData name="mercapt choudhary" userId="d10eb940f1f01010" providerId="LiveId" clId="{A08EBA75-6B43-4B4E-AF69-E8E0798C4B55}" dt="2024-12-07T15:25:49.699" v="356" actId="1076"/>
          <ac:spMkLst>
            <pc:docMk/>
            <pc:sldMk cId="266169169" sldId="256"/>
            <ac:spMk id="6" creationId="{E6546CDF-E771-E27A-5260-59D123174120}"/>
          </ac:spMkLst>
        </pc:spChg>
        <pc:spChg chg="mod">
          <ac:chgData name="mercapt choudhary" userId="d10eb940f1f01010" providerId="LiveId" clId="{A08EBA75-6B43-4B4E-AF69-E8E0798C4B55}" dt="2024-12-07T15:20:53.612" v="272" actId="1076"/>
          <ac:spMkLst>
            <pc:docMk/>
            <pc:sldMk cId="266169169" sldId="256"/>
            <ac:spMk id="9" creationId="{333889EA-B074-F100-9EAE-F6296F276EB8}"/>
          </ac:spMkLst>
        </pc:spChg>
        <pc:spChg chg="mod">
          <ac:chgData name="mercapt choudhary" userId="d10eb940f1f01010" providerId="LiveId" clId="{A08EBA75-6B43-4B4E-AF69-E8E0798C4B55}" dt="2024-12-07T15:20:56.226" v="273" actId="1076"/>
          <ac:spMkLst>
            <pc:docMk/>
            <pc:sldMk cId="266169169" sldId="256"/>
            <ac:spMk id="10" creationId="{37FC8AC5-D57E-3A4E-E188-F2B4CF6C07C1}"/>
          </ac:spMkLst>
        </pc:spChg>
        <pc:spChg chg="mod">
          <ac:chgData name="mercapt choudhary" userId="d10eb940f1f01010" providerId="LiveId" clId="{A08EBA75-6B43-4B4E-AF69-E8E0798C4B55}" dt="2024-12-07T15:21:31.288" v="280" actId="164"/>
          <ac:spMkLst>
            <pc:docMk/>
            <pc:sldMk cId="266169169" sldId="256"/>
            <ac:spMk id="11" creationId="{5CBD6D25-5BE5-B7FA-D854-B00F1D6DC0B4}"/>
          </ac:spMkLst>
        </pc:spChg>
        <pc:spChg chg="mod">
          <ac:chgData name="mercapt choudhary" userId="d10eb940f1f01010" providerId="LiveId" clId="{A08EBA75-6B43-4B4E-AF69-E8E0798C4B55}" dt="2024-12-07T15:21:47.176" v="282" actId="164"/>
          <ac:spMkLst>
            <pc:docMk/>
            <pc:sldMk cId="266169169" sldId="256"/>
            <ac:spMk id="16" creationId="{98DD9D3A-0032-F5CA-4636-EA964C078D14}"/>
          </ac:spMkLst>
        </pc:spChg>
        <pc:spChg chg="mod">
          <ac:chgData name="mercapt choudhary" userId="d10eb940f1f01010" providerId="LiveId" clId="{A08EBA75-6B43-4B4E-AF69-E8E0798C4B55}" dt="2024-12-07T15:21:47.176" v="282" actId="164"/>
          <ac:spMkLst>
            <pc:docMk/>
            <pc:sldMk cId="266169169" sldId="256"/>
            <ac:spMk id="18" creationId="{2A15C110-9CB1-54D7-BD4C-457A39E25FE9}"/>
          </ac:spMkLst>
        </pc:spChg>
        <pc:spChg chg="mod">
          <ac:chgData name="mercapt choudhary" userId="d10eb940f1f01010" providerId="LiveId" clId="{A08EBA75-6B43-4B4E-AF69-E8E0798C4B55}" dt="2024-12-07T15:21:47.176" v="282" actId="164"/>
          <ac:spMkLst>
            <pc:docMk/>
            <pc:sldMk cId="266169169" sldId="256"/>
            <ac:spMk id="19" creationId="{0E120434-5D89-9C42-33E5-ED8106796D7B}"/>
          </ac:spMkLst>
        </pc:spChg>
        <pc:spChg chg="mod">
          <ac:chgData name="mercapt choudhary" userId="d10eb940f1f01010" providerId="LiveId" clId="{A08EBA75-6B43-4B4E-AF69-E8E0798C4B55}" dt="2024-12-07T15:21:31.288" v="280" actId="164"/>
          <ac:spMkLst>
            <pc:docMk/>
            <pc:sldMk cId="266169169" sldId="256"/>
            <ac:spMk id="25" creationId="{83876EDA-643A-1E53-7F7F-0C279D572F8D}"/>
          </ac:spMkLst>
        </pc:spChg>
        <pc:spChg chg="mod">
          <ac:chgData name="mercapt choudhary" userId="d10eb940f1f01010" providerId="LiveId" clId="{A08EBA75-6B43-4B4E-AF69-E8E0798C4B55}" dt="2024-12-07T15:21:31.288" v="280" actId="164"/>
          <ac:spMkLst>
            <pc:docMk/>
            <pc:sldMk cId="266169169" sldId="256"/>
            <ac:spMk id="26" creationId="{863889AE-3892-269B-A438-74C012DF2A0B}"/>
          </ac:spMkLst>
        </pc:spChg>
        <pc:spChg chg="mod">
          <ac:chgData name="mercapt choudhary" userId="d10eb940f1f01010" providerId="LiveId" clId="{A08EBA75-6B43-4B4E-AF69-E8E0798C4B55}" dt="2024-12-07T15:21:31.288" v="280" actId="164"/>
          <ac:spMkLst>
            <pc:docMk/>
            <pc:sldMk cId="266169169" sldId="256"/>
            <ac:spMk id="27" creationId="{A3B453D7-3A8B-CF9C-0FAA-C8834B163823}"/>
          </ac:spMkLst>
        </pc:spChg>
        <pc:spChg chg="mod">
          <ac:chgData name="mercapt choudhary" userId="d10eb940f1f01010" providerId="LiveId" clId="{A08EBA75-6B43-4B4E-AF69-E8E0798C4B55}" dt="2024-12-07T15:21:31.288" v="280" actId="164"/>
          <ac:spMkLst>
            <pc:docMk/>
            <pc:sldMk cId="266169169" sldId="256"/>
            <ac:spMk id="28" creationId="{509C629F-AD69-5D84-3EEC-27E9038C5FF2}"/>
          </ac:spMkLst>
        </pc:spChg>
        <pc:spChg chg="mod">
          <ac:chgData name="mercapt choudhary" userId="d10eb940f1f01010" providerId="LiveId" clId="{A08EBA75-6B43-4B4E-AF69-E8E0798C4B55}" dt="2024-12-07T15:21:31.288" v="280" actId="164"/>
          <ac:spMkLst>
            <pc:docMk/>
            <pc:sldMk cId="266169169" sldId="256"/>
            <ac:spMk id="29" creationId="{9631C13A-2036-37E4-D972-EA1C19CDBF59}"/>
          </ac:spMkLst>
        </pc:spChg>
        <pc:spChg chg="mod">
          <ac:chgData name="mercapt choudhary" userId="d10eb940f1f01010" providerId="LiveId" clId="{A08EBA75-6B43-4B4E-AF69-E8E0798C4B55}" dt="2024-12-07T15:21:31.288" v="280" actId="164"/>
          <ac:spMkLst>
            <pc:docMk/>
            <pc:sldMk cId="266169169" sldId="256"/>
            <ac:spMk id="30" creationId="{7D9F517E-33BF-C824-F4E6-186B14E7C342}"/>
          </ac:spMkLst>
        </pc:spChg>
        <pc:spChg chg="mod">
          <ac:chgData name="mercapt choudhary" userId="d10eb940f1f01010" providerId="LiveId" clId="{A08EBA75-6B43-4B4E-AF69-E8E0798C4B55}" dt="2024-12-07T15:21:31.288" v="280" actId="164"/>
          <ac:spMkLst>
            <pc:docMk/>
            <pc:sldMk cId="266169169" sldId="256"/>
            <ac:spMk id="31" creationId="{D432526E-636D-EEB1-C8FB-204828F2F11C}"/>
          </ac:spMkLst>
        </pc:spChg>
        <pc:spChg chg="mod">
          <ac:chgData name="mercapt choudhary" userId="d10eb940f1f01010" providerId="LiveId" clId="{A08EBA75-6B43-4B4E-AF69-E8E0798C4B55}" dt="2024-12-07T15:21:31.288" v="280" actId="164"/>
          <ac:spMkLst>
            <pc:docMk/>
            <pc:sldMk cId="266169169" sldId="256"/>
            <ac:spMk id="32" creationId="{6CC04D2B-8F24-0E2B-8827-949079A17A95}"/>
          </ac:spMkLst>
        </pc:spChg>
        <pc:spChg chg="mod">
          <ac:chgData name="mercapt choudhary" userId="d10eb940f1f01010" providerId="LiveId" clId="{A08EBA75-6B43-4B4E-AF69-E8E0798C4B55}" dt="2024-12-07T15:21:47.176" v="282" actId="164"/>
          <ac:spMkLst>
            <pc:docMk/>
            <pc:sldMk cId="266169169" sldId="256"/>
            <ac:spMk id="35" creationId="{286002EB-59CD-550A-0A82-06093741A314}"/>
          </ac:spMkLst>
        </pc:spChg>
        <pc:grpChg chg="add mod">
          <ac:chgData name="mercapt choudhary" userId="d10eb940f1f01010" providerId="LiveId" clId="{A08EBA75-6B43-4B4E-AF69-E8E0798C4B55}" dt="2024-12-07T15:21:31.288" v="280" actId="164"/>
          <ac:grpSpMkLst>
            <pc:docMk/>
            <pc:sldMk cId="266169169" sldId="256"/>
            <ac:grpSpMk id="2" creationId="{630C5FFF-72B2-63FE-FCB5-850E5B8AF475}"/>
          </ac:grpSpMkLst>
        </pc:grpChg>
        <pc:grpChg chg="add mod">
          <ac:chgData name="mercapt choudhary" userId="d10eb940f1f01010" providerId="LiveId" clId="{A08EBA75-6B43-4B4E-AF69-E8E0798C4B55}" dt="2024-12-07T15:21:55.323" v="330" actId="1036"/>
          <ac:grpSpMkLst>
            <pc:docMk/>
            <pc:sldMk cId="266169169" sldId="256"/>
            <ac:grpSpMk id="3" creationId="{5DF88A4F-2345-1A1D-2D22-783AA10E5287}"/>
          </ac:grpSpMkLst>
        </pc:grpChg>
        <pc:grpChg chg="mod">
          <ac:chgData name="mercapt choudhary" userId="d10eb940f1f01010" providerId="LiveId" clId="{A08EBA75-6B43-4B4E-AF69-E8E0798C4B55}" dt="2024-12-07T15:21:31.288" v="280" actId="164"/>
          <ac:grpSpMkLst>
            <pc:docMk/>
            <pc:sldMk cId="266169169" sldId="256"/>
            <ac:grpSpMk id="41" creationId="{5CFF15AB-EF5E-A26B-DEC5-B3AA9949CF16}"/>
          </ac:grpSpMkLst>
        </pc:grpChg>
        <pc:grpChg chg="mod">
          <ac:chgData name="mercapt choudhary" userId="d10eb940f1f01010" providerId="LiveId" clId="{A08EBA75-6B43-4B4E-AF69-E8E0798C4B55}" dt="2024-12-07T15:21:47.176" v="282" actId="164"/>
          <ac:grpSpMkLst>
            <pc:docMk/>
            <pc:sldMk cId="266169169" sldId="256"/>
            <ac:grpSpMk id="42" creationId="{D5BA0A67-E71C-3679-E3C3-D4AE95F1D34D}"/>
          </ac:grpSpMkLst>
        </pc:grpChg>
        <pc:cxnChg chg="mod">
          <ac:chgData name="mercapt choudhary" userId="d10eb940f1f01010" providerId="LiveId" clId="{A08EBA75-6B43-4B4E-AF69-E8E0798C4B55}" dt="2024-12-07T15:21:47.176" v="282" actId="164"/>
          <ac:cxnSpMkLst>
            <pc:docMk/>
            <pc:sldMk cId="266169169" sldId="256"/>
            <ac:cxnSpMk id="13" creationId="{EC2B4F2F-7D4C-9690-1447-EEC23E7766BB}"/>
          </ac:cxnSpMkLst>
        </pc:cxnChg>
        <pc:cxnChg chg="mod">
          <ac:chgData name="mercapt choudhary" userId="d10eb940f1f01010" providerId="LiveId" clId="{A08EBA75-6B43-4B4E-AF69-E8E0798C4B55}" dt="2024-12-07T15:21:47.176" v="282" actId="164"/>
          <ac:cxnSpMkLst>
            <pc:docMk/>
            <pc:sldMk cId="266169169" sldId="256"/>
            <ac:cxnSpMk id="17" creationId="{6F22861E-615A-0370-3222-3C519D0AE4F0}"/>
          </ac:cxnSpMkLst>
        </pc:cxnChg>
        <pc:cxnChg chg="mod">
          <ac:chgData name="mercapt choudhary" userId="d10eb940f1f01010" providerId="LiveId" clId="{A08EBA75-6B43-4B4E-AF69-E8E0798C4B55}" dt="2024-12-07T15:21:47.176" v="282" actId="164"/>
          <ac:cxnSpMkLst>
            <pc:docMk/>
            <pc:sldMk cId="266169169" sldId="256"/>
            <ac:cxnSpMk id="21" creationId="{5F3BC02D-B76E-143F-AFA5-562956FD5EA8}"/>
          </ac:cxnSpMkLst>
        </pc:cxnChg>
        <pc:cxnChg chg="mod">
          <ac:chgData name="mercapt choudhary" userId="d10eb940f1f01010" providerId="LiveId" clId="{A08EBA75-6B43-4B4E-AF69-E8E0798C4B55}" dt="2024-12-07T15:21:47.176" v="282" actId="164"/>
          <ac:cxnSpMkLst>
            <pc:docMk/>
            <pc:sldMk cId="266169169" sldId="256"/>
            <ac:cxnSpMk id="23" creationId="{B7DB6A73-08C1-8837-BDF8-EA1BDEA33B14}"/>
          </ac:cxnSpMkLst>
        </pc:cxnChg>
        <pc:cxnChg chg="del">
          <ac:chgData name="mercapt choudhary" userId="d10eb940f1f01010" providerId="LiveId" clId="{A08EBA75-6B43-4B4E-AF69-E8E0798C4B55}" dt="2024-12-07T15:21:53.523" v="328" actId="478"/>
          <ac:cxnSpMkLst>
            <pc:docMk/>
            <pc:sldMk cId="266169169" sldId="256"/>
            <ac:cxnSpMk id="34" creationId="{951C18DB-111E-67CF-AF23-4F3A5195C71A}"/>
          </ac:cxnSpMkLst>
        </pc:cxnChg>
      </pc:sldChg>
      <pc:sldChg chg="delSp modSp mod">
        <pc:chgData name="mercapt choudhary" userId="d10eb940f1f01010" providerId="LiveId" clId="{A08EBA75-6B43-4B4E-AF69-E8E0798C4B55}" dt="2024-12-07T15:26:10.618" v="357" actId="478"/>
        <pc:sldMkLst>
          <pc:docMk/>
          <pc:sldMk cId="2720327675" sldId="260"/>
        </pc:sldMkLst>
        <pc:spChg chg="del mod">
          <ac:chgData name="mercapt choudhary" userId="d10eb940f1f01010" providerId="LiveId" clId="{A08EBA75-6B43-4B4E-AF69-E8E0798C4B55}" dt="2024-12-07T15:26:10.618" v="357" actId="478"/>
          <ac:spMkLst>
            <pc:docMk/>
            <pc:sldMk cId="2720327675" sldId="260"/>
            <ac:spMk id="37" creationId="{4971ADDC-434B-35BD-8434-C311B45A8C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CCEE3-C3AE-44F6-B4E7-A0D8A5E7B0D4}"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2E94B-6BC8-402A-ABAE-48ECC764EFAD}" type="slidenum">
              <a:rPr lang="en-US" smtClean="0"/>
              <a:t>‹#›</a:t>
            </a:fld>
            <a:endParaRPr lang="en-US"/>
          </a:p>
        </p:txBody>
      </p:sp>
    </p:spTree>
    <p:extLst>
      <p:ext uri="{BB962C8B-B14F-4D97-AF65-F5344CB8AC3E}">
        <p14:creationId xmlns:p14="http://schemas.microsoft.com/office/powerpoint/2010/main" val="329337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E94B-6BC8-402A-ABAE-48ECC764EFAD}" type="slidenum">
              <a:rPr lang="en-US" smtClean="0"/>
              <a:t>15</a:t>
            </a:fld>
            <a:endParaRPr lang="en-US"/>
          </a:p>
        </p:txBody>
      </p:sp>
    </p:spTree>
    <p:extLst>
      <p:ext uri="{BB962C8B-B14F-4D97-AF65-F5344CB8AC3E}">
        <p14:creationId xmlns:p14="http://schemas.microsoft.com/office/powerpoint/2010/main" val="291258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35AE-AC87-F50E-6CA1-2477DF0CB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B3B80-5E9D-7204-A344-E6D4A2E91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88B65-10D0-7813-3978-341C98998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74D62-CDFF-4B44-F1AB-89ABCEAF9DDE}"/>
              </a:ext>
            </a:extLst>
          </p:cNvPr>
          <p:cNvSpPr>
            <a:spLocks noGrp="1"/>
          </p:cNvSpPr>
          <p:nvPr>
            <p:ph type="sldNum" sz="quarter" idx="5"/>
          </p:nvPr>
        </p:nvSpPr>
        <p:spPr/>
        <p:txBody>
          <a:bodyPr/>
          <a:lstStyle/>
          <a:p>
            <a:fld id="{7772E94B-6BC8-402A-ABAE-48ECC764EFAD}" type="slidenum">
              <a:rPr lang="en-US" smtClean="0"/>
              <a:t>31</a:t>
            </a:fld>
            <a:endParaRPr lang="en-US"/>
          </a:p>
        </p:txBody>
      </p:sp>
    </p:spTree>
    <p:extLst>
      <p:ext uri="{BB962C8B-B14F-4D97-AF65-F5344CB8AC3E}">
        <p14:creationId xmlns:p14="http://schemas.microsoft.com/office/powerpoint/2010/main" val="159016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9E20-8219-8004-2B5C-80FB51AE9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5D08D-F6AB-623E-3437-12330417F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BD9894-D40C-7F43-35B8-FB87543301D1}"/>
              </a:ext>
            </a:extLst>
          </p:cNvPr>
          <p:cNvSpPr>
            <a:spLocks noGrp="1"/>
          </p:cNvSpPr>
          <p:nvPr>
            <p:ph type="dt" sz="half" idx="10"/>
          </p:nvPr>
        </p:nvSpPr>
        <p:spPr/>
        <p:txBody>
          <a:bodyPr/>
          <a:lstStyle/>
          <a:p>
            <a:fld id="{1775F510-7904-4938-9E1A-966F60290B3E}" type="datetime1">
              <a:rPr lang="en-US" smtClean="0"/>
              <a:t>12/7/2024</a:t>
            </a:fld>
            <a:endParaRPr lang="en-US"/>
          </a:p>
        </p:txBody>
      </p:sp>
      <p:sp>
        <p:nvSpPr>
          <p:cNvPr id="5" name="Footer Placeholder 4">
            <a:extLst>
              <a:ext uri="{FF2B5EF4-FFF2-40B4-BE49-F238E27FC236}">
                <a16:creationId xmlns:a16="http://schemas.microsoft.com/office/drawing/2014/main" id="{679622CD-2472-F460-5642-824EBA93B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1B580-18BA-4A0B-B120-40938F54E3A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70407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52D1-8545-C635-3580-5DAFFE862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E69177-AE02-1D06-8C83-2501932D7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94C47-6D4F-EE02-C5CB-3AE594527276}"/>
              </a:ext>
            </a:extLst>
          </p:cNvPr>
          <p:cNvSpPr>
            <a:spLocks noGrp="1"/>
          </p:cNvSpPr>
          <p:nvPr>
            <p:ph type="dt" sz="half" idx="10"/>
          </p:nvPr>
        </p:nvSpPr>
        <p:spPr/>
        <p:txBody>
          <a:bodyPr/>
          <a:lstStyle/>
          <a:p>
            <a:fld id="{3EF25B13-3945-43FF-9030-CA81BD190B12}" type="datetime1">
              <a:rPr lang="en-US" smtClean="0"/>
              <a:t>12/7/2024</a:t>
            </a:fld>
            <a:endParaRPr lang="en-US"/>
          </a:p>
        </p:txBody>
      </p:sp>
      <p:sp>
        <p:nvSpPr>
          <p:cNvPr id="5" name="Footer Placeholder 4">
            <a:extLst>
              <a:ext uri="{FF2B5EF4-FFF2-40B4-BE49-F238E27FC236}">
                <a16:creationId xmlns:a16="http://schemas.microsoft.com/office/drawing/2014/main" id="{4720DD6A-49AB-1818-F902-56DFB4251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D2513-2E87-B7DC-764E-E59FE7F5AE35}"/>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68366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567B2-BE4C-624D-4A0D-A96A2782A3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44F62-EA08-EF22-9DA1-85C370068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1F3A0-BECA-718A-C1EC-CC09AD48484A}"/>
              </a:ext>
            </a:extLst>
          </p:cNvPr>
          <p:cNvSpPr>
            <a:spLocks noGrp="1"/>
          </p:cNvSpPr>
          <p:nvPr>
            <p:ph type="dt" sz="half" idx="10"/>
          </p:nvPr>
        </p:nvSpPr>
        <p:spPr/>
        <p:txBody>
          <a:bodyPr/>
          <a:lstStyle/>
          <a:p>
            <a:fld id="{5634EA8E-FC61-429D-9903-2BC840E80927}" type="datetime1">
              <a:rPr lang="en-US" smtClean="0"/>
              <a:t>12/7/2024</a:t>
            </a:fld>
            <a:endParaRPr lang="en-US"/>
          </a:p>
        </p:txBody>
      </p:sp>
      <p:sp>
        <p:nvSpPr>
          <p:cNvPr id="5" name="Footer Placeholder 4">
            <a:extLst>
              <a:ext uri="{FF2B5EF4-FFF2-40B4-BE49-F238E27FC236}">
                <a16:creationId xmlns:a16="http://schemas.microsoft.com/office/drawing/2014/main" id="{9E860587-0510-E687-F0DC-113A97995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049D7-2299-6D9C-B195-E131E2B172E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874356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550862" y="-1"/>
            <a:ext cx="3373437" cy="415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677877" y="125393"/>
            <a:ext cx="3373436" cy="4152900"/>
          </a:xfrm>
          <a:prstGeom prst="rect">
            <a:avLst/>
          </a:prstGeom>
          <a:solidFill>
            <a:schemeClr val="accent1">
              <a:lumMod val="20000"/>
              <a:lumOff val="80000"/>
            </a:schemeClr>
          </a:solidFill>
        </p:spPr>
        <p:txBody>
          <a:bodyPr anchor="ctr"/>
          <a:lstStyle>
            <a:lvl1pPr algn="ctr">
              <a:defRPr sz="1400"/>
            </a:lvl1pPr>
          </a:lstStyle>
          <a:p>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4545367" y="549275"/>
            <a:ext cx="6570308" cy="3729017"/>
          </a:xfrm>
          <a:prstGeom prst="rect">
            <a:avLst/>
          </a:prstGeom>
        </p:spPr>
        <p:txBody>
          <a:bodyPr anchor="b">
            <a:normAutofit/>
          </a:bodyPr>
          <a:lstStyle>
            <a:lvl1pPr algn="l">
              <a:defRPr sz="4800">
                <a:solidFill>
                  <a:schemeClr val="tx1">
                    <a:lumMod val="85000"/>
                    <a:lumOff val="15000"/>
                  </a:schemeClr>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4545365" y="4857750"/>
            <a:ext cx="6570308" cy="1450974"/>
          </a:xfrm>
          <a:prstGeom prst="rect">
            <a:avLst/>
          </a:prstGeom>
        </p:spPr>
        <p:txBody>
          <a:bodyPr>
            <a:normAutofit/>
          </a:bodyPr>
          <a:lstStyle>
            <a:lvl1pPr marL="0" indent="0" algn="l">
              <a:lnSpc>
                <a:spcPct val="150000"/>
              </a:lnSpc>
              <a:buNone/>
              <a:defRPr sz="1200" b="0">
                <a:solidFill>
                  <a:schemeClr val="tx1">
                    <a:lumMod val="85000"/>
                    <a:lumOff val="1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ID" dirty="0"/>
          </a:p>
        </p:txBody>
      </p:sp>
      <p:sp>
        <p:nvSpPr>
          <p:cNvPr id="24" name="Rectangle 23">
            <a:extLst>
              <a:ext uri="{FF2B5EF4-FFF2-40B4-BE49-F238E27FC236}">
                <a16:creationId xmlns:a16="http://schemas.microsoft.com/office/drawing/2014/main" id="{313269A7-B0E7-4766-A676-0A4011D4BE7D}"/>
              </a:ext>
            </a:extLst>
          </p:cNvPr>
          <p:cNvSpPr/>
          <p:nvPr userDrawn="1"/>
        </p:nvSpPr>
        <p:spPr>
          <a:xfrm>
            <a:off x="550862" y="4857750"/>
            <a:ext cx="3373437" cy="200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7" userDrawn="1">
          <p15:clr>
            <a:srgbClr val="FBAE40"/>
          </p15:clr>
        </p15:guide>
        <p15:guide id="2" orient="horz" pos="346" userDrawn="1">
          <p15:clr>
            <a:srgbClr val="FBAE40"/>
          </p15:clr>
        </p15:guide>
        <p15:guide id="3" pos="7333" userDrawn="1">
          <p15:clr>
            <a:srgbClr val="FBAE40"/>
          </p15:clr>
        </p15:guide>
        <p15:guide id="4" orient="horz" pos="397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902A1F-5F9E-F540-736E-4F5B6DB67E34}"/>
              </a:ext>
            </a:extLst>
          </p:cNvPr>
          <p:cNvSpPr/>
          <p:nvPr userDrawn="1"/>
        </p:nvSpPr>
        <p:spPr>
          <a:xfrm>
            <a:off x="7280546" y="469900"/>
            <a:ext cx="180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Freeform: Shape 21">
            <a:extLst>
              <a:ext uri="{FF2B5EF4-FFF2-40B4-BE49-F238E27FC236}">
                <a16:creationId xmlns:a16="http://schemas.microsoft.com/office/drawing/2014/main" id="{EE6B5542-BB91-41A9-8B31-C8DE957623BD}"/>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4A01B5D6-A0BF-4F7A-8C00-4C190893142B}"/>
              </a:ext>
            </a:extLst>
          </p:cNvPr>
          <p:cNvSpPr>
            <a:spLocks noGrp="1"/>
          </p:cNvSpPr>
          <p:nvPr userDrawn="1">
            <p:ph type="title"/>
          </p:nvPr>
        </p:nvSpPr>
        <p:spPr>
          <a:xfrm>
            <a:off x="550862" y="719999"/>
            <a:ext cx="6180138" cy="2535266"/>
          </a:xfrm>
          <a:prstGeom prst="rect">
            <a:avLst/>
          </a:prstGeom>
        </p:spPr>
        <p:txBody>
          <a:bodyPr anchor="t"/>
          <a:lstStyle>
            <a:lvl1pPr>
              <a:defRPr sz="4800">
                <a:solidFill>
                  <a:schemeClr val="tx1">
                    <a:lumMod val="85000"/>
                    <a:lumOff val="15000"/>
                  </a:schemeClr>
                </a:solidFill>
              </a:defRPr>
            </a:lvl1pPr>
          </a:lstStyle>
          <a:p>
            <a:r>
              <a:rPr lang="en-US" dirty="0"/>
              <a:t>Click to edit Master title style</a:t>
            </a:r>
            <a:endParaRPr lang="en-ID" dirty="0"/>
          </a:p>
        </p:txBody>
      </p:sp>
      <p:sp>
        <p:nvSpPr>
          <p:cNvPr id="14" name="Text Placeholder 13">
            <a:extLst>
              <a:ext uri="{FF2B5EF4-FFF2-40B4-BE49-F238E27FC236}">
                <a16:creationId xmlns:a16="http://schemas.microsoft.com/office/drawing/2014/main" id="{E98F8A46-E065-4396-9BD1-6722AB51D79D}"/>
              </a:ext>
            </a:extLst>
          </p:cNvPr>
          <p:cNvSpPr>
            <a:spLocks noGrp="1"/>
          </p:cNvSpPr>
          <p:nvPr userDrawn="1">
            <p:ph type="body" sz="quarter" idx="10"/>
          </p:nvPr>
        </p:nvSpPr>
        <p:spPr>
          <a:xfrm>
            <a:off x="550862" y="3835401"/>
            <a:ext cx="6180138" cy="2301966"/>
          </a:xfrm>
          <a:prstGeom prst="rect">
            <a:avLst/>
          </a:prstGeom>
        </p:spPr>
        <p:txBody>
          <a:bodyPr>
            <a:normAutofit/>
          </a:bodyPr>
          <a:lstStyle>
            <a:lvl1pPr marL="0" indent="0" algn="l">
              <a:lnSpc>
                <a:spcPct val="120000"/>
              </a:lnSpc>
              <a:buFont typeface="Arial" panose="020B0604020202020204" pitchFamily="34" charset="0"/>
              <a:buNone/>
              <a:defRPr sz="1200" b="0">
                <a:solidFill>
                  <a:schemeClr val="tx1">
                    <a:lumMod val="85000"/>
                    <a:lumOff val="15000"/>
                  </a:schemeClr>
                </a:solidFill>
              </a:defRPr>
            </a:lvl1pPr>
            <a:lvl2pPr marL="457189" indent="0" algn="l">
              <a:lnSpc>
                <a:spcPct val="120000"/>
              </a:lnSpc>
              <a:buFont typeface="Arial" panose="020B0604020202020204" pitchFamily="34" charset="0"/>
              <a:buNone/>
              <a:defRPr sz="1100">
                <a:solidFill>
                  <a:schemeClr val="tx1">
                    <a:lumMod val="85000"/>
                    <a:lumOff val="15000"/>
                  </a:schemeClr>
                </a:solidFill>
              </a:defRPr>
            </a:lvl2pPr>
            <a:lvl3pPr marL="914377" indent="0" algn="l">
              <a:lnSpc>
                <a:spcPct val="120000"/>
              </a:lnSpc>
              <a:buFont typeface="Arial" panose="020B0604020202020204" pitchFamily="34" charset="0"/>
              <a:buNone/>
              <a:defRPr sz="1050">
                <a:solidFill>
                  <a:schemeClr val="tx1">
                    <a:lumMod val="85000"/>
                    <a:lumOff val="15000"/>
                  </a:schemeClr>
                </a:solidFill>
              </a:defRPr>
            </a:lvl3pPr>
            <a:lvl4pPr marL="1371566" indent="0" algn="l">
              <a:lnSpc>
                <a:spcPct val="120000"/>
              </a:lnSpc>
              <a:buFont typeface="Arial" panose="020B0604020202020204" pitchFamily="34" charset="0"/>
              <a:buNone/>
              <a:defRPr sz="1000">
                <a:solidFill>
                  <a:schemeClr val="tx1">
                    <a:lumMod val="85000"/>
                    <a:lumOff val="15000"/>
                  </a:schemeClr>
                </a:solidFill>
              </a:defRPr>
            </a:lvl4pPr>
            <a:lvl5pPr marL="1828755" indent="0" algn="l">
              <a:lnSpc>
                <a:spcPct val="120000"/>
              </a:lnSpc>
              <a:buFont typeface="Arial" panose="020B0604020202020204" pitchFamily="34" charset="0"/>
              <a:buNone/>
              <a:defRPr sz="900">
                <a:solidFill>
                  <a:schemeClr val="tx1">
                    <a:lumMod val="85000"/>
                    <a:lumOff val="15000"/>
                  </a:schemeClr>
                </a:solidFill>
              </a:defRPr>
            </a:lvl5pPr>
          </a:lstStyle>
          <a:p>
            <a:pPr lvl="0"/>
            <a:r>
              <a:rPr lang="en-ID" dirty="0"/>
              <a:t>Click to edit Master text styles</a:t>
            </a:r>
          </a:p>
        </p:txBody>
      </p:sp>
      <p:sp>
        <p:nvSpPr>
          <p:cNvPr id="4" name="Picture Placeholder 3">
            <a:extLst>
              <a:ext uri="{FF2B5EF4-FFF2-40B4-BE49-F238E27FC236}">
                <a16:creationId xmlns:a16="http://schemas.microsoft.com/office/drawing/2014/main" id="{CCF3D022-456B-AB70-7F0A-62D09A116C98}"/>
              </a:ext>
            </a:extLst>
          </p:cNvPr>
          <p:cNvSpPr>
            <a:spLocks noGrp="1"/>
          </p:cNvSpPr>
          <p:nvPr>
            <p:ph type="pic" sz="quarter" idx="12"/>
          </p:nvPr>
        </p:nvSpPr>
        <p:spPr>
          <a:xfrm>
            <a:off x="7526044" y="720316"/>
            <a:ext cx="4115094" cy="5417369"/>
          </a:xfrm>
          <a:solidFill>
            <a:schemeClr val="accent1">
              <a:lumMod val="20000"/>
              <a:lumOff val="80000"/>
            </a:schemeClr>
          </a:solidFill>
        </p:spPr>
        <p:txBody>
          <a:bodyPr/>
          <a:lstStyle/>
          <a:p>
            <a:endParaRPr lang="en-ID"/>
          </a:p>
        </p:txBody>
      </p:sp>
      <p:sp>
        <p:nvSpPr>
          <p:cNvPr id="19" name="Text Placeholder 18">
            <a:extLst>
              <a:ext uri="{FF2B5EF4-FFF2-40B4-BE49-F238E27FC236}">
                <a16:creationId xmlns:a16="http://schemas.microsoft.com/office/drawing/2014/main" id="{ACF5B696-393F-E64D-04D9-5E6080EB17DB}"/>
              </a:ext>
            </a:extLst>
          </p:cNvPr>
          <p:cNvSpPr>
            <a:spLocks noGrp="1"/>
          </p:cNvSpPr>
          <p:nvPr>
            <p:ph type="body" sz="quarter" idx="15"/>
          </p:nvPr>
        </p:nvSpPr>
        <p:spPr>
          <a:xfrm>
            <a:off x="550862" y="3429000"/>
            <a:ext cx="6180138" cy="360000"/>
          </a:xfrm>
        </p:spPr>
        <p:txBody>
          <a:bodyPr>
            <a:normAutofit/>
          </a:bodyPr>
          <a:lstStyle>
            <a:lvl1pPr>
              <a:defRPr sz="1400"/>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73C1666-DC2E-4F60-98A5-80CDC7B1FFB1}"/>
              </a:ext>
            </a:extLst>
          </p:cNvPr>
          <p:cNvSpPr>
            <a:spLocks noGrp="1"/>
          </p:cNvSpPr>
          <p:nvPr>
            <p:ph type="pic" sz="quarter" idx="11"/>
          </p:nvPr>
        </p:nvSpPr>
        <p:spPr>
          <a:xfrm>
            <a:off x="6095999" y="3429000"/>
            <a:ext cx="6096000" cy="3429000"/>
          </a:xfrm>
          <a:prstGeom prst="rect">
            <a:avLst/>
          </a:prstGeom>
          <a:solidFill>
            <a:schemeClr val="accent1">
              <a:lumMod val="20000"/>
              <a:lumOff val="80000"/>
            </a:schemeClr>
          </a:solidFill>
        </p:spPr>
        <p:txBody>
          <a:bodyPr anchor="ctr"/>
          <a:lstStyle>
            <a:lvl1pPr marL="0" indent="0" algn="ctr">
              <a:buNone/>
              <a:defRPr sz="1200"/>
            </a:lvl1pPr>
          </a:lstStyle>
          <a:p>
            <a:endParaRPr lang="en-ID"/>
          </a:p>
        </p:txBody>
      </p:sp>
      <p:sp>
        <p:nvSpPr>
          <p:cNvPr id="6" name="Freeform: Shape 5">
            <a:extLst>
              <a:ext uri="{FF2B5EF4-FFF2-40B4-BE49-F238E27FC236}">
                <a16:creationId xmlns:a16="http://schemas.microsoft.com/office/drawing/2014/main" id="{F65C8F59-6373-4247-B614-4603147C6025}"/>
              </a:ext>
            </a:extLst>
          </p:cNvPr>
          <p:cNvSpPr/>
          <p:nvPr userDrawn="1"/>
        </p:nvSpPr>
        <p:spPr>
          <a:xfrm rot="16200000">
            <a:off x="0" y="4590287"/>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9924287" y="1"/>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Text Placeholder 2">
            <a:extLst>
              <a:ext uri="{FF2B5EF4-FFF2-40B4-BE49-F238E27FC236}">
                <a16:creationId xmlns:a16="http://schemas.microsoft.com/office/drawing/2014/main" id="{BB2D10FB-3BE7-BCA6-0C2E-84EAF411D908}"/>
              </a:ext>
            </a:extLst>
          </p:cNvPr>
          <p:cNvSpPr>
            <a:spLocks noGrp="1"/>
          </p:cNvSpPr>
          <p:nvPr>
            <p:ph type="body" sz="quarter" idx="13"/>
          </p:nvPr>
        </p:nvSpPr>
        <p:spPr>
          <a:xfrm>
            <a:off x="6636000" y="1084668"/>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65A93AAF-A66A-3C45-C861-DA2D1EC7A2E3}"/>
              </a:ext>
            </a:extLst>
          </p:cNvPr>
          <p:cNvSpPr>
            <a:spLocks noGrp="1"/>
          </p:cNvSpPr>
          <p:nvPr>
            <p:ph type="body" sz="quarter" idx="14"/>
          </p:nvPr>
        </p:nvSpPr>
        <p:spPr>
          <a:xfrm>
            <a:off x="6635999" y="697440"/>
            <a:ext cx="5005139" cy="360000"/>
          </a:xfrm>
        </p:spPr>
        <p:txBody>
          <a:bodyPr>
            <a:normAutofit/>
          </a:bodyPr>
          <a:lstStyle>
            <a:lvl1pPr>
              <a:defRPr sz="1400"/>
            </a:lvl1pPr>
          </a:lstStyle>
          <a:p>
            <a:pPr lvl="0"/>
            <a:r>
              <a:rPr lang="en-GB" dirty="0"/>
              <a:t>Click to edit Master text styles</a:t>
            </a: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550863" y="4516969"/>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550863" y="4123391"/>
            <a:ext cx="5005139" cy="360000"/>
          </a:xfrm>
        </p:spPr>
        <p:txBody>
          <a:bodyPr>
            <a:normAutofit/>
          </a:bodyPr>
          <a:lstStyle>
            <a:lvl1pPr>
              <a:defRPr sz="1400"/>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538912" y="543299"/>
            <a:ext cx="5545136"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4874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AC37003A-ECD2-9271-8AB2-E1B377082716}"/>
              </a:ext>
            </a:extLst>
          </p:cNvPr>
          <p:cNvSpPr/>
          <p:nvPr userDrawn="1"/>
        </p:nvSpPr>
        <p:spPr>
          <a:xfrm>
            <a:off x="4149038" y="2811463"/>
            <a:ext cx="3893924" cy="4046537"/>
          </a:xfrm>
          <a:custGeom>
            <a:avLst/>
            <a:gdLst>
              <a:gd name="connsiteX0" fmla="*/ 198123 w 3893924"/>
              <a:gd name="connsiteY0" fmla="*/ 0 h 4046537"/>
              <a:gd name="connsiteX1" fmla="*/ 3695801 w 3893924"/>
              <a:gd name="connsiteY1" fmla="*/ 0 h 4046537"/>
              <a:gd name="connsiteX2" fmla="*/ 3893924 w 3893924"/>
              <a:gd name="connsiteY2" fmla="*/ 198123 h 4046537"/>
              <a:gd name="connsiteX3" fmla="*/ 3893924 w 3893924"/>
              <a:gd name="connsiteY3" fmla="*/ 4046537 h 4046537"/>
              <a:gd name="connsiteX4" fmla="*/ 0 w 3893924"/>
              <a:gd name="connsiteY4" fmla="*/ 4046537 h 4046537"/>
              <a:gd name="connsiteX5" fmla="*/ 0 w 3893924"/>
              <a:gd name="connsiteY5" fmla="*/ 198123 h 4046537"/>
              <a:gd name="connsiteX6" fmla="*/ 198123 w 3893924"/>
              <a:gd name="connsiteY6" fmla="*/ 0 h 40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3924" h="4046537">
                <a:moveTo>
                  <a:pt x="198123" y="0"/>
                </a:moveTo>
                <a:lnTo>
                  <a:pt x="3695801" y="0"/>
                </a:lnTo>
                <a:cubicBezTo>
                  <a:pt x="3805221" y="0"/>
                  <a:pt x="3893924" y="88703"/>
                  <a:pt x="3893924" y="198123"/>
                </a:cubicBezTo>
                <a:lnTo>
                  <a:pt x="3893924" y="4046537"/>
                </a:lnTo>
                <a:lnTo>
                  <a:pt x="0" y="4046537"/>
                </a:lnTo>
                <a:lnTo>
                  <a:pt x="0" y="198123"/>
                </a:lnTo>
                <a:cubicBezTo>
                  <a:pt x="0" y="88703"/>
                  <a:pt x="88703" y="0"/>
                  <a:pt x="198123"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flipH="1">
            <a:off x="6096000" y="0"/>
            <a:ext cx="0" cy="72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9245600" y="-136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Freeform: Shape 12">
            <a:extLst>
              <a:ext uri="{FF2B5EF4-FFF2-40B4-BE49-F238E27FC236}">
                <a16:creationId xmlns:a16="http://schemas.microsoft.com/office/drawing/2014/main" id="{AA16C853-F5B0-48E9-8364-029210A4FD5A}"/>
              </a:ext>
            </a:extLst>
          </p:cNvPr>
          <p:cNvSpPr/>
          <p:nvPr userDrawn="1"/>
        </p:nvSpPr>
        <p:spPr>
          <a:xfrm>
            <a:off x="0" y="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720000" y="719998"/>
            <a:ext cx="10752000" cy="1767170"/>
          </a:xfrm>
          <a:prstGeom prst="rect">
            <a:avLst/>
          </a:prstGeom>
        </p:spPr>
        <p:txBody>
          <a:bodyPr anchor="b"/>
          <a:lstStyle>
            <a:lvl1pPr algn="ctr">
              <a:defRPr>
                <a:solidFill>
                  <a:schemeClr val="tx1">
                    <a:lumMod val="85000"/>
                    <a:lumOff val="15000"/>
                  </a:schemeClr>
                </a:solidFill>
              </a:defRPr>
            </a:lvl1pPr>
          </a:lstStyle>
          <a:p>
            <a:r>
              <a:rPr lang="en-US" dirty="0"/>
              <a:t>Click to edit Master title style</a:t>
            </a:r>
            <a:endParaRPr lang="en-ID" dirty="0"/>
          </a:p>
        </p:txBody>
      </p:sp>
      <p:sp>
        <p:nvSpPr>
          <p:cNvPr id="16" name="Text Placeholder 13">
            <a:extLst>
              <a:ext uri="{FF2B5EF4-FFF2-40B4-BE49-F238E27FC236}">
                <a16:creationId xmlns:a16="http://schemas.microsoft.com/office/drawing/2014/main" id="{654D9A68-A5E1-422C-86E6-C5B21D058A62}"/>
              </a:ext>
            </a:extLst>
          </p:cNvPr>
          <p:cNvSpPr>
            <a:spLocks noGrp="1"/>
          </p:cNvSpPr>
          <p:nvPr>
            <p:ph type="body" sz="quarter" idx="12"/>
          </p:nvPr>
        </p:nvSpPr>
        <p:spPr>
          <a:xfrm>
            <a:off x="550863"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3" name="Text Placeholder 13">
            <a:extLst>
              <a:ext uri="{FF2B5EF4-FFF2-40B4-BE49-F238E27FC236}">
                <a16:creationId xmlns:a16="http://schemas.microsoft.com/office/drawing/2014/main" id="{D2ADC0D5-7E0B-BEB1-CED3-F22FB93B60C5}"/>
              </a:ext>
            </a:extLst>
          </p:cNvPr>
          <p:cNvSpPr>
            <a:spLocks noGrp="1"/>
          </p:cNvSpPr>
          <p:nvPr>
            <p:ph type="body" sz="quarter" idx="15"/>
          </p:nvPr>
        </p:nvSpPr>
        <p:spPr>
          <a:xfrm>
            <a:off x="550863"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5" name="Text Placeholder 13">
            <a:extLst>
              <a:ext uri="{FF2B5EF4-FFF2-40B4-BE49-F238E27FC236}">
                <a16:creationId xmlns:a16="http://schemas.microsoft.com/office/drawing/2014/main" id="{30FCCA7C-03AA-99D2-27DF-4C2B5F26BD3E}"/>
              </a:ext>
            </a:extLst>
          </p:cNvPr>
          <p:cNvSpPr>
            <a:spLocks noGrp="1"/>
          </p:cNvSpPr>
          <p:nvPr>
            <p:ph type="body" sz="quarter" idx="16"/>
          </p:nvPr>
        </p:nvSpPr>
        <p:spPr>
          <a:xfrm>
            <a:off x="4486992"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13">
            <a:extLst>
              <a:ext uri="{FF2B5EF4-FFF2-40B4-BE49-F238E27FC236}">
                <a16:creationId xmlns:a16="http://schemas.microsoft.com/office/drawing/2014/main" id="{59C7F382-677C-1234-D6A5-1733381B5AA0}"/>
              </a:ext>
            </a:extLst>
          </p:cNvPr>
          <p:cNvSpPr>
            <a:spLocks noGrp="1"/>
          </p:cNvSpPr>
          <p:nvPr>
            <p:ph type="body" sz="quarter" idx="17"/>
          </p:nvPr>
        </p:nvSpPr>
        <p:spPr>
          <a:xfrm>
            <a:off x="4486992"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7" name="Text Placeholder 13">
            <a:extLst>
              <a:ext uri="{FF2B5EF4-FFF2-40B4-BE49-F238E27FC236}">
                <a16:creationId xmlns:a16="http://schemas.microsoft.com/office/drawing/2014/main" id="{30A1B2A7-CA70-0F52-27CE-F9B0C958DFFC}"/>
              </a:ext>
            </a:extLst>
          </p:cNvPr>
          <p:cNvSpPr>
            <a:spLocks noGrp="1"/>
          </p:cNvSpPr>
          <p:nvPr>
            <p:ph type="body" sz="quarter" idx="18"/>
          </p:nvPr>
        </p:nvSpPr>
        <p:spPr>
          <a:xfrm>
            <a:off x="8423121" y="3233186"/>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8" name="Text Placeholder 13">
            <a:extLst>
              <a:ext uri="{FF2B5EF4-FFF2-40B4-BE49-F238E27FC236}">
                <a16:creationId xmlns:a16="http://schemas.microsoft.com/office/drawing/2014/main" id="{170B7EF2-0E9D-CBAA-2308-0D8E544F7D6F}"/>
              </a:ext>
            </a:extLst>
          </p:cNvPr>
          <p:cNvSpPr>
            <a:spLocks noGrp="1"/>
          </p:cNvSpPr>
          <p:nvPr>
            <p:ph type="body" sz="quarter" idx="19"/>
          </p:nvPr>
        </p:nvSpPr>
        <p:spPr>
          <a:xfrm>
            <a:off x="8423121" y="3635268"/>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55343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F31A4D2-E7FE-4037-BB0F-7F3541D21692}"/>
              </a:ext>
            </a:extLst>
          </p:cNvPr>
          <p:cNvSpPr/>
          <p:nvPr userDrawn="1"/>
        </p:nvSpPr>
        <p:spPr>
          <a:xfrm>
            <a:off x="0" y="0"/>
            <a:ext cx="5676900" cy="6858000"/>
          </a:xfrm>
          <a:custGeom>
            <a:avLst/>
            <a:gdLst>
              <a:gd name="connsiteX0" fmla="*/ 0 w 5676900"/>
              <a:gd name="connsiteY0" fmla="*/ 0 h 6858000"/>
              <a:gd name="connsiteX1" fmla="*/ 3870984 w 5676900"/>
              <a:gd name="connsiteY1" fmla="*/ 0 h 6858000"/>
              <a:gd name="connsiteX2" fmla="*/ 4006278 w 5676900"/>
              <a:gd name="connsiteY2" fmla="*/ 96210 h 6858000"/>
              <a:gd name="connsiteX3" fmla="*/ 5676900 w 5676900"/>
              <a:gd name="connsiteY3" fmla="*/ 3429000 h 6858000"/>
              <a:gd name="connsiteX4" fmla="*/ 4006278 w 5676900"/>
              <a:gd name="connsiteY4" fmla="*/ 6761790 h 6858000"/>
              <a:gd name="connsiteX5" fmla="*/ 3870983 w 5676900"/>
              <a:gd name="connsiteY5" fmla="*/ 6858000 h 6858000"/>
              <a:gd name="connsiteX6" fmla="*/ 0 w 56769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6900" h="6858000">
                <a:moveTo>
                  <a:pt x="0" y="0"/>
                </a:moveTo>
                <a:lnTo>
                  <a:pt x="3870984" y="0"/>
                </a:lnTo>
                <a:lnTo>
                  <a:pt x="4006278" y="96210"/>
                </a:lnTo>
                <a:cubicBezTo>
                  <a:pt x="5020449" y="854662"/>
                  <a:pt x="5676900" y="2065170"/>
                  <a:pt x="5676900" y="3429000"/>
                </a:cubicBezTo>
                <a:cubicBezTo>
                  <a:pt x="5676900" y="4792830"/>
                  <a:pt x="5020449" y="6003338"/>
                  <a:pt x="4006278" y="6761790"/>
                </a:cubicBezTo>
                <a:lnTo>
                  <a:pt x="387098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9853DE57-F9AC-4BE9-85B5-FE07DAEAADBC}"/>
              </a:ext>
            </a:extLst>
          </p:cNvPr>
          <p:cNvSpPr>
            <a:spLocks noGrp="1"/>
          </p:cNvSpPr>
          <p:nvPr>
            <p:ph type="title"/>
          </p:nvPr>
        </p:nvSpPr>
        <p:spPr>
          <a:xfrm>
            <a:off x="550863" y="1439997"/>
            <a:ext cx="4059237" cy="3978004"/>
          </a:xfrm>
          <a:prstGeom prst="rect">
            <a:avLst/>
          </a:prstGeom>
        </p:spPr>
        <p:txBody>
          <a:bodyPr anchor="ctr"/>
          <a:lstStyle>
            <a:lvl1pPr>
              <a:defRPr>
                <a:solidFill>
                  <a:schemeClr val="tx1">
                    <a:lumMod val="85000"/>
                    <a:lumOff val="15000"/>
                  </a:schemeClr>
                </a:solidFill>
              </a:defRPr>
            </a:lvl1pPr>
          </a:lstStyle>
          <a:p>
            <a:r>
              <a:rPr lang="en-US" dirty="0"/>
              <a:t>Click to edit Master title style</a:t>
            </a:r>
            <a:endParaRPr lang="en-ID" dirty="0"/>
          </a:p>
        </p:txBody>
      </p:sp>
      <p:sp>
        <p:nvSpPr>
          <p:cNvPr id="8" name="Text Placeholder 7">
            <a:extLst>
              <a:ext uri="{FF2B5EF4-FFF2-40B4-BE49-F238E27FC236}">
                <a16:creationId xmlns:a16="http://schemas.microsoft.com/office/drawing/2014/main" id="{D9F9C601-91DE-37CA-F7E5-64317EBCDD7C}"/>
              </a:ext>
            </a:extLst>
          </p:cNvPr>
          <p:cNvSpPr>
            <a:spLocks noGrp="1"/>
          </p:cNvSpPr>
          <p:nvPr>
            <p:ph type="body" sz="quarter" idx="10"/>
          </p:nvPr>
        </p:nvSpPr>
        <p:spPr>
          <a:xfrm>
            <a:off x="6096001" y="2908302"/>
            <a:ext cx="4686300" cy="1835149"/>
          </a:xfrm>
        </p:spPr>
        <p:txBody>
          <a:bodyPr/>
          <a:lstStyle>
            <a:lvl1pPr>
              <a:defRPr b="0"/>
            </a:lvl1pPr>
          </a:lstStyle>
          <a:p>
            <a:pPr lvl="0"/>
            <a:r>
              <a:rPr lang="en-GB" dirty="0"/>
              <a:t>Click to edit Master text styles</a:t>
            </a:r>
          </a:p>
        </p:txBody>
      </p:sp>
      <p:sp>
        <p:nvSpPr>
          <p:cNvPr id="10" name="Text Placeholder 7">
            <a:extLst>
              <a:ext uri="{FF2B5EF4-FFF2-40B4-BE49-F238E27FC236}">
                <a16:creationId xmlns:a16="http://schemas.microsoft.com/office/drawing/2014/main" id="{8AC7C845-1150-C362-D67D-6AD3AD7C904B}"/>
              </a:ext>
            </a:extLst>
          </p:cNvPr>
          <p:cNvSpPr>
            <a:spLocks noGrp="1"/>
          </p:cNvSpPr>
          <p:nvPr>
            <p:ph type="body" sz="quarter" idx="11"/>
          </p:nvPr>
        </p:nvSpPr>
        <p:spPr>
          <a:xfrm>
            <a:off x="6096000" y="2444588"/>
            <a:ext cx="4686300" cy="360000"/>
          </a:xfrm>
        </p:spPr>
        <p:txBody>
          <a:bodyPr>
            <a:normAutofit/>
          </a:bodyPr>
          <a:lstStyle>
            <a:lvl1pPr>
              <a:defRPr sz="1400" b="1"/>
            </a:lvl1pPr>
          </a:lstStyle>
          <a:p>
            <a:pPr lvl="0"/>
            <a:r>
              <a:rPr lang="en-GB" dirty="0"/>
              <a:t>Click to edit Master text styles</a:t>
            </a:r>
          </a:p>
        </p:txBody>
      </p:sp>
      <p:cxnSp>
        <p:nvCxnSpPr>
          <p:cNvPr id="4" name="Straight Connector 3">
            <a:extLst>
              <a:ext uri="{FF2B5EF4-FFF2-40B4-BE49-F238E27FC236}">
                <a16:creationId xmlns:a16="http://schemas.microsoft.com/office/drawing/2014/main" id="{DE788A7F-D472-23EE-5635-C37BC55DC2C0}"/>
              </a:ext>
            </a:extLst>
          </p:cNvPr>
          <p:cNvCxnSpPr>
            <a:cxnSpLocks/>
          </p:cNvCxnSpPr>
          <p:nvPr userDrawn="1"/>
        </p:nvCxnSpPr>
        <p:spPr>
          <a:xfrm flipH="1">
            <a:off x="11099800" y="3429000"/>
            <a:ext cx="5413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0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550863" y="719998"/>
            <a:ext cx="4825137" cy="1994922"/>
          </a:xfrm>
          <a:prstGeom prst="rect">
            <a:avLst/>
          </a:prstGeom>
        </p:spPr>
        <p:txBody>
          <a:bodyPr/>
          <a:lstStyle>
            <a:lvl1pPr>
              <a:defRPr>
                <a:solidFill>
                  <a:schemeClr val="tx1">
                    <a:lumMod val="85000"/>
                    <a:lumOff val="15000"/>
                  </a:schemeClr>
                </a:solidFill>
              </a:defRPr>
            </a:lvl1pPr>
          </a:lstStyle>
          <a:p>
            <a:r>
              <a:rPr lang="en-US" dirty="0"/>
              <a:t>Click to edit Master title style</a:t>
            </a:r>
            <a:endParaRPr lang="en-ID" dirty="0"/>
          </a:p>
        </p:txBody>
      </p:sp>
      <p:sp>
        <p:nvSpPr>
          <p:cNvPr id="10" name="Picture Placeholder 9">
            <a:extLst>
              <a:ext uri="{FF2B5EF4-FFF2-40B4-BE49-F238E27FC236}">
                <a16:creationId xmlns:a16="http://schemas.microsoft.com/office/drawing/2014/main" id="{A562162F-D0C3-47F5-A87A-C7A3A8F0B018}"/>
              </a:ext>
            </a:extLst>
          </p:cNvPr>
          <p:cNvSpPr>
            <a:spLocks noGrp="1"/>
          </p:cNvSpPr>
          <p:nvPr>
            <p:ph type="pic" sz="quarter" idx="10"/>
          </p:nvPr>
        </p:nvSpPr>
        <p:spPr>
          <a:xfrm>
            <a:off x="6096000" y="719998"/>
            <a:ext cx="5376000" cy="5418002"/>
          </a:xfrm>
          <a:prstGeom prst="rect">
            <a:avLst/>
          </a:prstGeom>
          <a:solidFill>
            <a:schemeClr val="accent1">
              <a:lumMod val="20000"/>
              <a:lumOff val="80000"/>
            </a:schemeClr>
          </a:solidFill>
        </p:spPr>
        <p:txBody>
          <a:bodyPr anchor="ctr"/>
          <a:lstStyle>
            <a:lvl1pPr algn="ctr">
              <a:defRPr sz="1200"/>
            </a:lvl1pPr>
          </a:lstStyle>
          <a:p>
            <a:endParaRPr lang="en-ID"/>
          </a:p>
        </p:txBody>
      </p:sp>
      <p:sp>
        <p:nvSpPr>
          <p:cNvPr id="12" name="Text Placeholder 11">
            <a:extLst>
              <a:ext uri="{FF2B5EF4-FFF2-40B4-BE49-F238E27FC236}">
                <a16:creationId xmlns:a16="http://schemas.microsoft.com/office/drawing/2014/main" id="{6FCA19F0-EE92-46AD-8A97-9F77DC05EF40}"/>
              </a:ext>
            </a:extLst>
          </p:cNvPr>
          <p:cNvSpPr>
            <a:spLocks noGrp="1"/>
          </p:cNvSpPr>
          <p:nvPr>
            <p:ph type="body" sz="quarter" idx="11"/>
          </p:nvPr>
        </p:nvSpPr>
        <p:spPr>
          <a:xfrm>
            <a:off x="550863" y="3401634"/>
            <a:ext cx="4825136" cy="360000"/>
          </a:xfrm>
          <a:prstGeom prst="rect">
            <a:avLst/>
          </a:prstGeom>
        </p:spPr>
        <p:txBody>
          <a:bodyPr>
            <a:normAutofit/>
          </a:bodyPr>
          <a:lstStyle>
            <a:lvl1pPr marL="0" indent="0">
              <a:buNone/>
              <a:defRPr sz="140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19D57F2C-493B-63FF-DA50-68D384E89829}"/>
              </a:ext>
            </a:extLst>
          </p:cNvPr>
          <p:cNvSpPr>
            <a:spLocks noGrp="1"/>
          </p:cNvSpPr>
          <p:nvPr>
            <p:ph type="body" sz="quarter" idx="12"/>
          </p:nvPr>
        </p:nvSpPr>
        <p:spPr>
          <a:xfrm>
            <a:off x="550864" y="3801034"/>
            <a:ext cx="4825136" cy="2336965"/>
          </a:xfrm>
          <a:prstGeom prst="rect">
            <a:avLst/>
          </a:prstGeom>
        </p:spPr>
        <p:txBody>
          <a:bodyPr>
            <a:normAutofit/>
          </a:bodyPr>
          <a:lstStyle>
            <a:lvl1pPr marL="0" indent="0">
              <a:buNone/>
              <a:defRPr sz="1200" b="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23710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D2B-1803-7A82-2F23-2D10AA7F8253}"/>
              </a:ext>
            </a:extLst>
          </p:cNvPr>
          <p:cNvSpPr>
            <a:spLocks noGrp="1"/>
          </p:cNvSpPr>
          <p:nvPr>
            <p:ph type="title"/>
          </p:nvPr>
        </p:nvSpPr>
        <p:spPr>
          <a:xfrm>
            <a:off x="550862" y="549275"/>
            <a:ext cx="6952179" cy="2879725"/>
          </a:xfrm>
          <a:prstGeom prst="rect">
            <a:avLst/>
          </a:prstGeom>
        </p:spPr>
        <p:txBody>
          <a:bodyPr anchor="t"/>
          <a:lstStyle>
            <a:lvl1pPr>
              <a:defRPr>
                <a:solidFill>
                  <a:schemeClr val="tx1">
                    <a:lumMod val="85000"/>
                    <a:lumOff val="15000"/>
                  </a:schemeClr>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3D4C5CF9-10AA-8747-7064-6A925F453B05}"/>
              </a:ext>
            </a:extLst>
          </p:cNvPr>
          <p:cNvSpPr>
            <a:spLocks noGrp="1"/>
          </p:cNvSpPr>
          <p:nvPr>
            <p:ph type="pic" sz="quarter" idx="10"/>
          </p:nvPr>
        </p:nvSpPr>
        <p:spPr>
          <a:xfrm>
            <a:off x="550862" y="3429000"/>
            <a:ext cx="6952179" cy="3429000"/>
          </a:xfrm>
          <a:prstGeom prst="rect">
            <a:avLst/>
          </a:prstGeom>
          <a:solidFill>
            <a:schemeClr val="accent1">
              <a:lumMod val="20000"/>
              <a:lumOff val="80000"/>
            </a:schemeClr>
          </a:solidFill>
        </p:spPr>
        <p:txBody>
          <a:bodyPr anchor="ctr"/>
          <a:lstStyle>
            <a:lvl1pPr marL="0" indent="0" algn="ctr">
              <a:buNone/>
              <a:defRPr sz="1400"/>
            </a:lvl1pPr>
          </a:lstStyle>
          <a:p>
            <a:endParaRPr lang="en-ID"/>
          </a:p>
        </p:txBody>
      </p:sp>
      <p:sp>
        <p:nvSpPr>
          <p:cNvPr id="5" name="Text Placeholder 5">
            <a:extLst>
              <a:ext uri="{FF2B5EF4-FFF2-40B4-BE49-F238E27FC236}">
                <a16:creationId xmlns:a16="http://schemas.microsoft.com/office/drawing/2014/main" id="{CF421A03-EBB9-E8A0-A75A-B02C2B24E471}"/>
              </a:ext>
            </a:extLst>
          </p:cNvPr>
          <p:cNvSpPr>
            <a:spLocks noGrp="1"/>
          </p:cNvSpPr>
          <p:nvPr>
            <p:ph type="body" sz="quarter" idx="12"/>
          </p:nvPr>
        </p:nvSpPr>
        <p:spPr>
          <a:xfrm>
            <a:off x="8053905" y="549275"/>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E620C953-7D7C-35D3-0E62-253A6D9C6299}"/>
              </a:ext>
            </a:extLst>
          </p:cNvPr>
          <p:cNvSpPr>
            <a:spLocks noGrp="1"/>
          </p:cNvSpPr>
          <p:nvPr>
            <p:ph type="body" sz="quarter" idx="13"/>
          </p:nvPr>
        </p:nvSpPr>
        <p:spPr>
          <a:xfrm>
            <a:off x="8053904" y="955674"/>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6" name="Text Placeholder 5">
            <a:extLst>
              <a:ext uri="{FF2B5EF4-FFF2-40B4-BE49-F238E27FC236}">
                <a16:creationId xmlns:a16="http://schemas.microsoft.com/office/drawing/2014/main" id="{D047D360-931B-4B02-DF7F-22B40E3F0FAF}"/>
              </a:ext>
            </a:extLst>
          </p:cNvPr>
          <p:cNvSpPr>
            <a:spLocks noGrp="1"/>
          </p:cNvSpPr>
          <p:nvPr>
            <p:ph type="body" sz="quarter" idx="14"/>
          </p:nvPr>
        </p:nvSpPr>
        <p:spPr>
          <a:xfrm>
            <a:off x="8053903" y="3589059"/>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7" name="Text Placeholder 5">
            <a:extLst>
              <a:ext uri="{FF2B5EF4-FFF2-40B4-BE49-F238E27FC236}">
                <a16:creationId xmlns:a16="http://schemas.microsoft.com/office/drawing/2014/main" id="{FC03BD29-6455-7ADC-E781-64D001078BE5}"/>
              </a:ext>
            </a:extLst>
          </p:cNvPr>
          <p:cNvSpPr>
            <a:spLocks noGrp="1"/>
          </p:cNvSpPr>
          <p:nvPr>
            <p:ph type="body" sz="quarter" idx="15"/>
          </p:nvPr>
        </p:nvSpPr>
        <p:spPr>
          <a:xfrm>
            <a:off x="8053902" y="3994710"/>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39512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D0F9B-1932-6896-466C-D64BA828EC15}"/>
              </a:ext>
            </a:extLst>
          </p:cNvPr>
          <p:cNvSpPr/>
          <p:nvPr userDrawn="1"/>
        </p:nvSpPr>
        <p:spPr>
          <a:xfrm>
            <a:off x="6096001" y="3429000"/>
            <a:ext cx="6096000" cy="34290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788C0BAD-62F8-8DBF-08BD-F3D4D231474E}"/>
              </a:ext>
            </a:extLst>
          </p:cNvPr>
          <p:cNvSpPr>
            <a:spLocks noGrp="1"/>
          </p:cNvSpPr>
          <p:nvPr>
            <p:ph type="title"/>
          </p:nvPr>
        </p:nvSpPr>
        <p:spPr>
          <a:xfrm>
            <a:off x="550863" y="549275"/>
            <a:ext cx="5545137" cy="2330450"/>
          </a:xfrm>
          <a:prstGeom prst="rect">
            <a:avLst/>
          </a:prstGeom>
        </p:spPr>
        <p:txBody>
          <a:bodyPr anchor="ctr"/>
          <a:lstStyle>
            <a:lvl1pPr algn="l">
              <a:defRPr>
                <a:solidFill>
                  <a:schemeClr val="tx1">
                    <a:lumMod val="85000"/>
                    <a:lumOff val="15000"/>
                  </a:schemeClr>
                </a:solidFill>
              </a:defRPr>
            </a:lvl1pPr>
          </a:lstStyle>
          <a:p>
            <a:r>
              <a:rPr lang="en-US" dirty="0"/>
              <a:t>Click to edit Master title style</a:t>
            </a:r>
            <a:endParaRPr lang="en-ID" dirty="0"/>
          </a:p>
        </p:txBody>
      </p:sp>
      <p:sp>
        <p:nvSpPr>
          <p:cNvPr id="4" name="Text Placeholder 5">
            <a:extLst>
              <a:ext uri="{FF2B5EF4-FFF2-40B4-BE49-F238E27FC236}">
                <a16:creationId xmlns:a16="http://schemas.microsoft.com/office/drawing/2014/main" id="{FF15D25B-820B-156A-3645-D86E2556A8DA}"/>
              </a:ext>
            </a:extLst>
          </p:cNvPr>
          <p:cNvSpPr>
            <a:spLocks noGrp="1"/>
          </p:cNvSpPr>
          <p:nvPr>
            <p:ph type="body" sz="quarter" idx="12"/>
          </p:nvPr>
        </p:nvSpPr>
        <p:spPr>
          <a:xfrm>
            <a:off x="550863" y="4413250"/>
            <a:ext cx="4994274" cy="1895474"/>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D5453C8F-F0F1-1099-79AA-AF1ACBB99C77}"/>
              </a:ext>
            </a:extLst>
          </p:cNvPr>
          <p:cNvCxnSpPr>
            <a:cxnSpLocks/>
          </p:cNvCxnSpPr>
          <p:nvPr userDrawn="1"/>
        </p:nvCxnSpPr>
        <p:spPr>
          <a:xfrm flipH="1">
            <a:off x="0" y="3429000"/>
            <a:ext cx="62200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22764C-29F8-352B-1FEF-C94B5FF717FB}"/>
              </a:ext>
            </a:extLst>
          </p:cNvPr>
          <p:cNvCxnSpPr>
            <a:cxnSpLocks/>
          </p:cNvCxnSpPr>
          <p:nvPr userDrawn="1"/>
        </p:nvCxnSpPr>
        <p:spPr>
          <a:xfrm flipV="1">
            <a:off x="6096001" y="0"/>
            <a:ext cx="0" cy="3429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A0730728-BA5D-6ABE-8950-B7C4CD061277}"/>
              </a:ext>
            </a:extLst>
          </p:cNvPr>
          <p:cNvSpPr>
            <a:spLocks noGrp="1"/>
          </p:cNvSpPr>
          <p:nvPr>
            <p:ph type="body" sz="quarter" idx="15"/>
          </p:nvPr>
        </p:nvSpPr>
        <p:spPr>
          <a:xfrm>
            <a:off x="550863" y="3978274"/>
            <a:ext cx="4994274" cy="360000"/>
          </a:xfrm>
          <a:prstGeom prst="rect">
            <a:avLst/>
          </a:prstGeom>
        </p:spPr>
        <p:txBody>
          <a:bodyPr anchor="t">
            <a:norm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0" name="Text Placeholder 5">
            <a:extLst>
              <a:ext uri="{FF2B5EF4-FFF2-40B4-BE49-F238E27FC236}">
                <a16:creationId xmlns:a16="http://schemas.microsoft.com/office/drawing/2014/main" id="{54D69608-7CD7-CDA4-432C-F440FF357638}"/>
              </a:ext>
            </a:extLst>
          </p:cNvPr>
          <p:cNvSpPr>
            <a:spLocks noGrp="1"/>
          </p:cNvSpPr>
          <p:nvPr>
            <p:ph type="body" sz="quarter" idx="16"/>
          </p:nvPr>
        </p:nvSpPr>
        <p:spPr>
          <a:xfrm>
            <a:off x="6646866" y="4413250"/>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1" name="Text Placeholder 5">
            <a:extLst>
              <a:ext uri="{FF2B5EF4-FFF2-40B4-BE49-F238E27FC236}">
                <a16:creationId xmlns:a16="http://schemas.microsoft.com/office/drawing/2014/main" id="{0292190A-DFB1-DD0F-F6CF-B573B68D374A}"/>
              </a:ext>
            </a:extLst>
          </p:cNvPr>
          <p:cNvSpPr>
            <a:spLocks noGrp="1"/>
          </p:cNvSpPr>
          <p:nvPr>
            <p:ph type="body" sz="quarter" idx="17"/>
          </p:nvPr>
        </p:nvSpPr>
        <p:spPr>
          <a:xfrm>
            <a:off x="6646866" y="3976220"/>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50E931C2-A398-6AE3-BE1F-0BDF8CDBD74C}"/>
              </a:ext>
            </a:extLst>
          </p:cNvPr>
          <p:cNvSpPr>
            <a:spLocks noGrp="1"/>
          </p:cNvSpPr>
          <p:nvPr>
            <p:ph type="body" sz="quarter" idx="18"/>
          </p:nvPr>
        </p:nvSpPr>
        <p:spPr>
          <a:xfrm>
            <a:off x="6646863" y="986304"/>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3" name="Text Placeholder 5">
            <a:extLst>
              <a:ext uri="{FF2B5EF4-FFF2-40B4-BE49-F238E27FC236}">
                <a16:creationId xmlns:a16="http://schemas.microsoft.com/office/drawing/2014/main" id="{13867C3F-EB64-F016-29BE-C89F700C3FF8}"/>
              </a:ext>
            </a:extLst>
          </p:cNvPr>
          <p:cNvSpPr>
            <a:spLocks noGrp="1"/>
          </p:cNvSpPr>
          <p:nvPr>
            <p:ph type="body" sz="quarter" idx="19"/>
          </p:nvPr>
        </p:nvSpPr>
        <p:spPr>
          <a:xfrm>
            <a:off x="6646863" y="549274"/>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6441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CFFF-D197-F680-1E68-248441936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E4619-26BC-2045-4B72-3EA764D13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665B7-10CD-B77D-BE98-DD7E379E56F2}"/>
              </a:ext>
            </a:extLst>
          </p:cNvPr>
          <p:cNvSpPr>
            <a:spLocks noGrp="1"/>
          </p:cNvSpPr>
          <p:nvPr>
            <p:ph type="dt" sz="half" idx="10"/>
          </p:nvPr>
        </p:nvSpPr>
        <p:spPr/>
        <p:txBody>
          <a:bodyPr/>
          <a:lstStyle/>
          <a:p>
            <a:fld id="{E18D9A68-083F-4EB6-BD6C-F0CA62EBD257}" type="datetime1">
              <a:rPr lang="en-US" smtClean="0"/>
              <a:t>12/7/2024</a:t>
            </a:fld>
            <a:endParaRPr lang="en-US"/>
          </a:p>
        </p:txBody>
      </p:sp>
      <p:sp>
        <p:nvSpPr>
          <p:cNvPr id="5" name="Footer Placeholder 4">
            <a:extLst>
              <a:ext uri="{FF2B5EF4-FFF2-40B4-BE49-F238E27FC236}">
                <a16:creationId xmlns:a16="http://schemas.microsoft.com/office/drawing/2014/main" id="{4A0F4778-3881-A128-4901-BE4E51C15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634B6-82B5-2848-B558-BD0F70F5202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209643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230AE0-6C7F-4620-8410-EFE6D1DFE7CE}"/>
              </a:ext>
            </a:extLst>
          </p:cNvPr>
          <p:cNvSpPr/>
          <p:nvPr userDrawn="1"/>
        </p:nvSpPr>
        <p:spPr>
          <a:xfrm rot="10800000">
            <a:off x="5883268" y="549274"/>
            <a:ext cx="6308731" cy="6308725"/>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510FE9F7-C154-4314-AE66-194623BD340D}"/>
              </a:ext>
            </a:extLst>
          </p:cNvPr>
          <p:cNvSpPr>
            <a:spLocks noGrp="1"/>
          </p:cNvSpPr>
          <p:nvPr>
            <p:ph type="title"/>
          </p:nvPr>
        </p:nvSpPr>
        <p:spPr>
          <a:xfrm>
            <a:off x="550864" y="549275"/>
            <a:ext cx="5332405"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
        <p:nvSpPr>
          <p:cNvPr id="5" name="Text Placeholder 5">
            <a:extLst>
              <a:ext uri="{FF2B5EF4-FFF2-40B4-BE49-F238E27FC236}">
                <a16:creationId xmlns:a16="http://schemas.microsoft.com/office/drawing/2014/main" id="{CA482F9F-1C6B-D116-4A91-3496683445D0}"/>
              </a:ext>
            </a:extLst>
          </p:cNvPr>
          <p:cNvSpPr>
            <a:spLocks noGrp="1"/>
          </p:cNvSpPr>
          <p:nvPr>
            <p:ph type="body" sz="quarter" idx="12"/>
          </p:nvPr>
        </p:nvSpPr>
        <p:spPr>
          <a:xfrm>
            <a:off x="550863" y="4152899"/>
            <a:ext cx="5332406" cy="1985099"/>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A64D6732-7D26-F6D0-37F1-72DEBAEC7991}"/>
              </a:ext>
            </a:extLst>
          </p:cNvPr>
          <p:cNvSpPr>
            <a:spLocks noGrp="1"/>
          </p:cNvSpPr>
          <p:nvPr>
            <p:ph type="body" sz="quarter" idx="15"/>
          </p:nvPr>
        </p:nvSpPr>
        <p:spPr>
          <a:xfrm>
            <a:off x="550863" y="3722329"/>
            <a:ext cx="5332406"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2329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274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2853B8E2-D84C-42C9-9D3C-693C30C3932B}" type="datetime1">
              <a:rPr lang="en-US" smtClean="0"/>
              <a:t>12/7/2024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4AD03601-8849-4E2F-82F8-3169976343E3}" type="datetime1">
              <a:rPr lang="en-US" smtClean="0"/>
              <a:t>12/7/2024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4" name="Text Placeholder 4">
            <a:extLst>
              <a:ext uri="{FF2B5EF4-FFF2-40B4-BE49-F238E27FC236}">
                <a16:creationId xmlns:a16="http://schemas.microsoft.com/office/drawing/2014/main" id="{BCF0EF8A-8E89-5941-E659-6D3EDC022C5E}"/>
              </a:ext>
            </a:extLst>
          </p:cNvPr>
          <p:cNvSpPr>
            <a:spLocks noGrp="1"/>
          </p:cNvSpPr>
          <p:nvPr>
            <p:ph type="body" sz="quarter" idx="22"/>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3A9B4A0-BE9E-40FB-888F-0BFE3419F9CE}"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2661131-30B5-4A37-A397-B77185C1EEBE}"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BC342AF-36C8-41BA-8963-32EA9B98912E}"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B02102FA-04D9-4924-822C-3A120B18F0B0}"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4">
            <a:extLst>
              <a:ext uri="{FF2B5EF4-FFF2-40B4-BE49-F238E27FC236}">
                <a16:creationId xmlns:a16="http://schemas.microsoft.com/office/drawing/2014/main" id="{2F0CE5D4-3197-A443-4B27-A8ED4558059A}"/>
              </a:ext>
            </a:extLst>
          </p:cNvPr>
          <p:cNvSpPr>
            <a:spLocks noGrp="1"/>
          </p:cNvSpPr>
          <p:nvPr>
            <p:ph type="body" sz="quarter" idx="23"/>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8F76FA0E-6419-4D96-B0B3-C3BC330A64D6}"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1B5B0A13-E5F3-49EA-B817-A32F1132D133}" type="datetime1">
              <a:rPr lang="en-US" smtClean="0"/>
              <a:t>12/7/2024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772F-7FA5-4E72-A0CA-FA892E3E5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808A1-ECFC-762E-8452-9A524ED20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1BB670-DF00-46BA-CBDA-3B7AFDC6D38E}"/>
              </a:ext>
            </a:extLst>
          </p:cNvPr>
          <p:cNvSpPr>
            <a:spLocks noGrp="1"/>
          </p:cNvSpPr>
          <p:nvPr>
            <p:ph type="dt" sz="half" idx="10"/>
          </p:nvPr>
        </p:nvSpPr>
        <p:spPr/>
        <p:txBody>
          <a:bodyPr/>
          <a:lstStyle/>
          <a:p>
            <a:fld id="{CBC414AB-5683-4B4A-B2F0-52F76139BA51}" type="datetime1">
              <a:rPr lang="en-US" smtClean="0"/>
              <a:t>12/7/2024</a:t>
            </a:fld>
            <a:endParaRPr lang="en-US"/>
          </a:p>
        </p:txBody>
      </p:sp>
      <p:sp>
        <p:nvSpPr>
          <p:cNvPr id="5" name="Footer Placeholder 4">
            <a:extLst>
              <a:ext uri="{FF2B5EF4-FFF2-40B4-BE49-F238E27FC236}">
                <a16:creationId xmlns:a16="http://schemas.microsoft.com/office/drawing/2014/main" id="{E2BD548A-6A19-EFD2-C3C0-5F23235CF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31BAA-924D-9D9A-3773-4AD1D1A0D5B1}"/>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51447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58AB9E04-8849-411E-BBD9-5A2E283EE42C}" type="datetime1">
              <a:rPr lang="en-US" smtClean="0"/>
              <a:t>12/7/2024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DE31D026-E075-4F69-9D5F-1672EC16EF4D}" type="datetime1">
              <a:rPr lang="en-US" smtClean="0"/>
              <a:t>12/7/2024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42B930B2-661D-4F6F-AD34-2EA40FF1CD55}" type="datetime1">
              <a:rPr lang="en-US" smtClean="0"/>
              <a:t>12/7/2024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83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4230-1EAC-64E3-7809-C9199DDD7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E1927-61C6-C4ED-FCE0-A941C97D4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483F3F-2536-6AB0-12E3-BFD5DE38C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A54C78-2CCB-98DD-7D5C-540275152F3B}"/>
              </a:ext>
            </a:extLst>
          </p:cNvPr>
          <p:cNvSpPr>
            <a:spLocks noGrp="1"/>
          </p:cNvSpPr>
          <p:nvPr>
            <p:ph type="dt" sz="half" idx="10"/>
          </p:nvPr>
        </p:nvSpPr>
        <p:spPr/>
        <p:txBody>
          <a:bodyPr/>
          <a:lstStyle/>
          <a:p>
            <a:fld id="{89118AE4-9440-4F8C-A143-E67E6F8CFC8E}" type="datetime1">
              <a:rPr lang="en-US" smtClean="0"/>
              <a:t>12/7/2024</a:t>
            </a:fld>
            <a:endParaRPr lang="en-US"/>
          </a:p>
        </p:txBody>
      </p:sp>
      <p:sp>
        <p:nvSpPr>
          <p:cNvPr id="6" name="Footer Placeholder 5">
            <a:extLst>
              <a:ext uri="{FF2B5EF4-FFF2-40B4-BE49-F238E27FC236}">
                <a16:creationId xmlns:a16="http://schemas.microsoft.com/office/drawing/2014/main" id="{556703C2-143A-4741-9443-E5FD94358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E1301-3E4C-C53F-A993-AB8D616F38A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045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9E6F-E9C9-FE17-C7A2-43E3E41AAE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614C64-6BD3-4DC1-DE1D-87D81C5A24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F8E180-9DE1-C258-EEFF-A9B9379FA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FE00D3-297F-BC8C-5949-5AB29C2B2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D297A-1B18-E595-3673-9DD8844C5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20ACE-79DA-F706-009C-D326F5682EAF}"/>
              </a:ext>
            </a:extLst>
          </p:cNvPr>
          <p:cNvSpPr>
            <a:spLocks noGrp="1"/>
          </p:cNvSpPr>
          <p:nvPr>
            <p:ph type="dt" sz="half" idx="10"/>
          </p:nvPr>
        </p:nvSpPr>
        <p:spPr/>
        <p:txBody>
          <a:bodyPr/>
          <a:lstStyle/>
          <a:p>
            <a:fld id="{0C21FBE5-FDAD-4F85-8C86-FAF0798F326E}" type="datetime1">
              <a:rPr lang="en-US" smtClean="0"/>
              <a:t>12/7/2024</a:t>
            </a:fld>
            <a:endParaRPr lang="en-US"/>
          </a:p>
        </p:txBody>
      </p:sp>
      <p:sp>
        <p:nvSpPr>
          <p:cNvPr id="8" name="Footer Placeholder 7">
            <a:extLst>
              <a:ext uri="{FF2B5EF4-FFF2-40B4-BE49-F238E27FC236}">
                <a16:creationId xmlns:a16="http://schemas.microsoft.com/office/drawing/2014/main" id="{38BC8C4B-5239-9B47-7A14-59048F6C18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7E18F6-8012-C9BF-1203-6D95335DB49D}"/>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0673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E67A-2058-3D80-4B98-278027EC9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3FFAA-8E17-DF92-FB45-4EDF083DF1C7}"/>
              </a:ext>
            </a:extLst>
          </p:cNvPr>
          <p:cNvSpPr>
            <a:spLocks noGrp="1"/>
          </p:cNvSpPr>
          <p:nvPr>
            <p:ph type="dt" sz="half" idx="10"/>
          </p:nvPr>
        </p:nvSpPr>
        <p:spPr/>
        <p:txBody>
          <a:bodyPr/>
          <a:lstStyle/>
          <a:p>
            <a:fld id="{758AA213-1C79-45A2-8402-41D8F5329EB6}" type="datetime1">
              <a:rPr lang="en-US" smtClean="0"/>
              <a:t>12/7/2024</a:t>
            </a:fld>
            <a:endParaRPr lang="en-US"/>
          </a:p>
        </p:txBody>
      </p:sp>
      <p:sp>
        <p:nvSpPr>
          <p:cNvPr id="4" name="Footer Placeholder 3">
            <a:extLst>
              <a:ext uri="{FF2B5EF4-FFF2-40B4-BE49-F238E27FC236}">
                <a16:creationId xmlns:a16="http://schemas.microsoft.com/office/drawing/2014/main" id="{EE84ECB7-FABD-83A7-9CC5-C5D78270A4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23BA85-54B8-1EBE-D638-3F1D03481EDA}"/>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77631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F4469-EABF-04E0-3EB8-3E515A25CBEF}"/>
              </a:ext>
            </a:extLst>
          </p:cNvPr>
          <p:cNvSpPr>
            <a:spLocks noGrp="1"/>
          </p:cNvSpPr>
          <p:nvPr>
            <p:ph type="dt" sz="half" idx="10"/>
          </p:nvPr>
        </p:nvSpPr>
        <p:spPr/>
        <p:txBody>
          <a:bodyPr/>
          <a:lstStyle/>
          <a:p>
            <a:fld id="{A10A6FA8-B668-4491-86C1-902F89074B61}" type="datetime1">
              <a:rPr lang="en-US" smtClean="0"/>
              <a:t>12/7/2024</a:t>
            </a:fld>
            <a:endParaRPr lang="en-US"/>
          </a:p>
        </p:txBody>
      </p:sp>
      <p:sp>
        <p:nvSpPr>
          <p:cNvPr id="3" name="Footer Placeholder 2">
            <a:extLst>
              <a:ext uri="{FF2B5EF4-FFF2-40B4-BE49-F238E27FC236}">
                <a16:creationId xmlns:a16="http://schemas.microsoft.com/office/drawing/2014/main" id="{16944797-3002-2925-1494-2E95ADEAB0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BDA8D-4F16-F336-2A46-FA047379058E}"/>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81636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E246-AA5C-5875-EA0C-2369A895B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8D3443-5685-F3A8-F5BC-B62A8B78C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5B014-FBEF-8851-87FC-F914E52DC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A751-096B-6444-1D06-54179694B03A}"/>
              </a:ext>
            </a:extLst>
          </p:cNvPr>
          <p:cNvSpPr>
            <a:spLocks noGrp="1"/>
          </p:cNvSpPr>
          <p:nvPr>
            <p:ph type="dt" sz="half" idx="10"/>
          </p:nvPr>
        </p:nvSpPr>
        <p:spPr/>
        <p:txBody>
          <a:bodyPr/>
          <a:lstStyle/>
          <a:p>
            <a:fld id="{8AC2CBAC-D222-47EB-93D3-B8A4C5B28110}" type="datetime1">
              <a:rPr lang="en-US" smtClean="0"/>
              <a:t>12/7/2024</a:t>
            </a:fld>
            <a:endParaRPr lang="en-US"/>
          </a:p>
        </p:txBody>
      </p:sp>
      <p:sp>
        <p:nvSpPr>
          <p:cNvPr id="6" name="Footer Placeholder 5">
            <a:extLst>
              <a:ext uri="{FF2B5EF4-FFF2-40B4-BE49-F238E27FC236}">
                <a16:creationId xmlns:a16="http://schemas.microsoft.com/office/drawing/2014/main" id="{70E7CB2B-0962-A210-411F-8A33C0724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2F152-E586-4A09-9962-19C6CC3D344C}"/>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81751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8AB7-4C12-966F-CD02-3B3866667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F38F78-2562-1104-37E7-79F006F6B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BC7C64-089D-3A72-7CB1-8E1A85A03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0717A-31B0-D1F7-416F-C42CDFBD030D}"/>
              </a:ext>
            </a:extLst>
          </p:cNvPr>
          <p:cNvSpPr>
            <a:spLocks noGrp="1"/>
          </p:cNvSpPr>
          <p:nvPr>
            <p:ph type="dt" sz="half" idx="10"/>
          </p:nvPr>
        </p:nvSpPr>
        <p:spPr/>
        <p:txBody>
          <a:bodyPr/>
          <a:lstStyle/>
          <a:p>
            <a:fld id="{57036664-F3AF-4D71-A6A4-05265E17251A}" type="datetime1">
              <a:rPr lang="en-US" smtClean="0"/>
              <a:t>12/7/2024</a:t>
            </a:fld>
            <a:endParaRPr lang="en-US"/>
          </a:p>
        </p:txBody>
      </p:sp>
      <p:sp>
        <p:nvSpPr>
          <p:cNvPr id="6" name="Footer Placeholder 5">
            <a:extLst>
              <a:ext uri="{FF2B5EF4-FFF2-40B4-BE49-F238E27FC236}">
                <a16:creationId xmlns:a16="http://schemas.microsoft.com/office/drawing/2014/main" id="{E2AEFAAC-785F-6FF0-0F7C-BF04DD23A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1047A-C447-C0E2-B267-97301E3942A2}"/>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48123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E1087-0FD3-551E-542E-E2BC3133E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59B9D0-CFC2-5A87-5AFA-14AB06D82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F446F-6AB3-8C3D-9E2C-DC754E298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A9D58-6521-4FD3-91C5-FE2C40196D5C}" type="datetime1">
              <a:rPr lang="en-US" smtClean="0"/>
              <a:t>12/7/2024</a:t>
            </a:fld>
            <a:endParaRPr lang="en-US"/>
          </a:p>
        </p:txBody>
      </p:sp>
      <p:sp>
        <p:nvSpPr>
          <p:cNvPr id="5" name="Footer Placeholder 4">
            <a:extLst>
              <a:ext uri="{FF2B5EF4-FFF2-40B4-BE49-F238E27FC236}">
                <a16:creationId xmlns:a16="http://schemas.microsoft.com/office/drawing/2014/main" id="{BAE355F1-5E97-E83A-8789-67B23763B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76F60-953D-F788-278E-C04153D3F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3272F-6FEA-40AA-BB85-A8C08EC136F8}" type="slidenum">
              <a:rPr lang="en-US" smtClean="0"/>
              <a:t>‹#›</a:t>
            </a:fld>
            <a:endParaRPr lang="en-US"/>
          </a:p>
        </p:txBody>
      </p:sp>
    </p:spTree>
    <p:extLst>
      <p:ext uri="{BB962C8B-B14F-4D97-AF65-F5344CB8AC3E}">
        <p14:creationId xmlns:p14="http://schemas.microsoft.com/office/powerpoint/2010/main" val="322876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550862" y="549275"/>
            <a:ext cx="11090276"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550862" y="1874838"/>
            <a:ext cx="11090276" cy="4433887"/>
          </a:xfrm>
          <a:prstGeom prst="rect">
            <a:avLst/>
          </a:prstGeom>
        </p:spPr>
        <p:txBody>
          <a:bodyPr vert="horz" lIns="91440" tIns="45720" rIns="91440" bIns="45720" rtlCol="0">
            <a:norm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805" r:id="rId2"/>
    <p:sldLayoutId id="2147483809" r:id="rId3"/>
    <p:sldLayoutId id="2147483811" r:id="rId4"/>
    <p:sldLayoutId id="2147483814" r:id="rId5"/>
    <p:sldLayoutId id="2147483817" r:id="rId6"/>
    <p:sldLayoutId id="2147483850" r:id="rId7"/>
    <p:sldLayoutId id="2147483851" r:id="rId8"/>
    <p:sldLayoutId id="2147483834" r:id="rId9"/>
    <p:sldLayoutId id="214748385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lumMod val="85000"/>
              <a:lumOff val="15000"/>
            </a:schemeClr>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lumMod val="85000"/>
              <a:lumOff val="15000"/>
            </a:schemeClr>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lumMod val="85000"/>
              <a:lumOff val="15000"/>
            </a:schemeClr>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6" userDrawn="1">
          <p15:clr>
            <a:srgbClr val="F26B43"/>
          </p15:clr>
        </p15:guide>
        <p15:guide id="4" pos="347" userDrawn="1">
          <p15:clr>
            <a:srgbClr val="F26B43"/>
          </p15:clr>
        </p15:guide>
        <p15:guide id="5" pos="7333" userDrawn="1">
          <p15:clr>
            <a:srgbClr val="F26B43"/>
          </p15:clr>
        </p15:guide>
        <p15:guide id="6" orient="horz" pos="3974" userDrawn="1">
          <p15:clr>
            <a:srgbClr val="F26B43"/>
          </p15:clr>
        </p15:guide>
        <p15:guide id="7" pos="6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55CB7-17B9-4681-8BBC-D8980C1E10A8}" type="datetime1">
              <a:rPr lang="en-US" smtClean="0"/>
              <a:t>12/7/2024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5">
            <a:extLst>
              <a:ext uri="{FF2B5EF4-FFF2-40B4-BE49-F238E27FC236}">
                <a16:creationId xmlns:a16="http://schemas.microsoft.com/office/drawing/2014/main" id="{486FBD61-B5EB-E2F1-D40F-B20FF920870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www.electronics-lab.com/understanding-flash-memory-and-how-it-works/" TargetMode="External"/><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4.wdp"/><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betawiki.net/wiki/File:Windows1-1.02.02-Boot.jpg" TargetMode="External"/><Relationship Id="rId2" Type="http://schemas.openxmlformats.org/officeDocument/2006/relationships/image" Target="../media/image20.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1.xml"/><Relationship Id="rId4" Type="http://schemas.openxmlformats.org/officeDocument/2006/relationships/hyperlink" Target="https://arkit.co.in/linux/linux-file-system-successfu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ngall.com/tl/sd-card-png" TargetMode="External"/><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www.pngall.com/tl/sd-card-png" TargetMode="External"/><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en/road-zebra-crossing-transition-630415/" TargetMode="External"/><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4.wdp"/><Relationship Id="rId9" Type="http://schemas.openxmlformats.org/officeDocument/2006/relationships/image" Target="../media/image1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electronics.stackexchange.com/questions/192672/schematic-for-this-mcp2515-based-board" TargetMode="External"/><Relationship Id="rId3" Type="http://schemas.openxmlformats.org/officeDocument/2006/relationships/hyperlink" Target="https://pixabay.com/en/laptop-computer-business-technology-312499/" TargetMode="External"/><Relationship Id="rId7" Type="http://schemas.microsoft.com/office/2007/relationships/hdphoto" Target="../media/hdphoto3.wdp"/><Relationship Id="rId12" Type="http://schemas.openxmlformats.org/officeDocument/2006/relationships/hyperlink" Target="https://www.pngall.com/microcontroller-png/" TargetMode="External"/><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hyperlink" Target="https://www.pngall.com/tl/sd-card-png" TargetMode="External"/><Relationship Id="rId10" Type="http://schemas.openxmlformats.org/officeDocument/2006/relationships/hyperlink" Target="https://www.wisc-online.com/assetrepository/viewasset?id=4678" TargetMode="External"/><Relationship Id="rId4" Type="http://schemas.openxmlformats.org/officeDocument/2006/relationships/image" Target="../media/image6.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electronics.stackexchange.com/questions/192672/schematic-for-this-mcp2515-based-board" TargetMode="External"/><Relationship Id="rId3" Type="http://schemas.openxmlformats.org/officeDocument/2006/relationships/hyperlink" Target="https://pixabay.com/en/laptop-computer-business-technology-312499/" TargetMode="External"/><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hyperlink" Target="https://www.pngall.com/tl/sd-card-png" TargetMode="External"/><Relationship Id="rId10" Type="http://schemas.openxmlformats.org/officeDocument/2006/relationships/hyperlink" Target="https://www.pngall.com/microcontroller-png/" TargetMode="External"/><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sadamnew.blogspot.com/2016/03/cara-exctrak-file-pac-atau-firmware.html" TargetMode="External"/><Relationship Id="rId2" Type="http://schemas.openxmlformats.org/officeDocument/2006/relationships/image" Target="../media/image10.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angelmicelti.github.io/4ESO/ARD/el_bus_spi.html" TargetMode="External"/><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legacy.uavcan.org/Implementations/Libuavcan/Tutorials/13._CAN_acceptance_filters/" TargetMode="External"/><Relationship Id="rId2" Type="http://schemas.openxmlformats.org/officeDocument/2006/relationships/image" Target="../media/image12.png"/><Relationship Id="rId1" Type="http://schemas.openxmlformats.org/officeDocument/2006/relationships/slideLayout" Target="../slideLayouts/slideLayout2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115086-5A87-37C3-A9CD-0985F5BA6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000"/>
                    </a14:imgEffect>
                    <a14:imgEffect>
                      <a14:colorTemperature colorTemp="11500"/>
                    </a14:imgEffect>
                    <a14:imgEffect>
                      <a14:saturation sat="400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2000" cy="4922982"/>
          </a:xfrm>
          <a:prstGeom prst="rect">
            <a:avLst/>
          </a:prstGeom>
        </p:spPr>
      </p:pic>
      <p:sp>
        <p:nvSpPr>
          <p:cNvPr id="2" name="TextBox 1">
            <a:extLst>
              <a:ext uri="{FF2B5EF4-FFF2-40B4-BE49-F238E27FC236}">
                <a16:creationId xmlns:a16="http://schemas.microsoft.com/office/drawing/2014/main" id="{D52403AF-148F-BC8E-3791-B4B345930CBB}"/>
              </a:ext>
              <a:ext uri="{C183D7F6-B498-43B3-948B-1728B52AA6E4}">
                <adec:decorative xmlns:adec="http://schemas.microsoft.com/office/drawing/2017/decorative" val="0"/>
              </a:ext>
            </a:extLst>
          </p:cNvPr>
          <p:cNvSpPr txBox="1"/>
          <p:nvPr/>
        </p:nvSpPr>
        <p:spPr>
          <a:xfrm>
            <a:off x="5569529" y="5033818"/>
            <a:ext cx="6622472" cy="707886"/>
          </a:xfrm>
          <a:prstGeom prst="rect">
            <a:avLst/>
          </a:prstGeom>
          <a:noFill/>
        </p:spPr>
        <p:txBody>
          <a:bodyPr wrap="square" rtlCol="0">
            <a:spAutoFit/>
          </a:bodyPr>
          <a:lstStyle/>
          <a:p>
            <a:r>
              <a:rPr lang="en-US" sz="4000" dirty="0">
                <a:latin typeface="Baskerville Old Face" panose="02020602080505020303" pitchFamily="18" charset="0"/>
              </a:rPr>
              <a:t>J1939 Secure Communications</a:t>
            </a:r>
          </a:p>
        </p:txBody>
      </p:sp>
      <p:sp>
        <p:nvSpPr>
          <p:cNvPr id="3" name="TextBox 2">
            <a:extLst>
              <a:ext uri="{FF2B5EF4-FFF2-40B4-BE49-F238E27FC236}">
                <a16:creationId xmlns:a16="http://schemas.microsoft.com/office/drawing/2014/main" id="{E8AAAC0D-8917-0585-4630-E7AC8EA046DF}"/>
              </a:ext>
            </a:extLst>
          </p:cNvPr>
          <p:cNvSpPr txBox="1"/>
          <p:nvPr/>
        </p:nvSpPr>
        <p:spPr>
          <a:xfrm>
            <a:off x="10751129" y="6040581"/>
            <a:ext cx="1219200" cy="369332"/>
          </a:xfrm>
          <a:prstGeom prst="rect">
            <a:avLst/>
          </a:prstGeom>
          <a:noFill/>
        </p:spPr>
        <p:txBody>
          <a:bodyPr wrap="square" rtlCol="0">
            <a:spAutoFit/>
          </a:bodyPr>
          <a:lstStyle/>
          <a:p>
            <a:r>
              <a:rPr lang="en-US" dirty="0">
                <a:latin typeface="Baskerville Old Face" panose="02020602080505020303" pitchFamily="18" charset="0"/>
              </a:rPr>
              <a:t>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sp>
        <p:nvSpPr>
          <p:cNvPr id="5" name="TextBox 4">
            <a:extLst>
              <a:ext uri="{FF2B5EF4-FFF2-40B4-BE49-F238E27FC236}">
                <a16:creationId xmlns:a16="http://schemas.microsoft.com/office/drawing/2014/main" id="{B3FC5B3E-7732-9F4D-46BC-FB5607FC3786}"/>
              </a:ext>
            </a:extLst>
          </p:cNvPr>
          <p:cNvSpPr txBox="1"/>
          <p:nvPr/>
        </p:nvSpPr>
        <p:spPr>
          <a:xfrm>
            <a:off x="10589342" y="4561398"/>
            <a:ext cx="1803774" cy="369332"/>
          </a:xfrm>
          <a:prstGeom prst="rect">
            <a:avLst/>
          </a:prstGeom>
          <a:noFill/>
        </p:spPr>
        <p:txBody>
          <a:bodyPr wrap="square" rtlCol="0">
            <a:spAutoFit/>
          </a:bodyPr>
          <a:lstStyle/>
          <a:p>
            <a:r>
              <a:rPr lang="en-US" dirty="0">
                <a:solidFill>
                  <a:schemeClr val="tx1">
                    <a:alpha val="32000"/>
                  </a:schemeClr>
                </a:solidFill>
                <a:latin typeface="Bahnschrift SemiBold" panose="020B0502040204020203" pitchFamily="34" charset="0"/>
              </a:rPr>
              <a:t>AI Generated</a:t>
            </a:r>
          </a:p>
        </p:txBody>
      </p:sp>
    </p:spTree>
    <p:extLst>
      <p:ext uri="{BB962C8B-B14F-4D97-AF65-F5344CB8AC3E}">
        <p14:creationId xmlns:p14="http://schemas.microsoft.com/office/powerpoint/2010/main" val="228138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890F1-559C-7697-1F16-2760D93E601F}"/>
              </a:ext>
            </a:extLst>
          </p:cNvPr>
          <p:cNvPicPr>
            <a:picLocks noChangeAspect="1"/>
          </p:cNvPicPr>
          <p:nvPr/>
        </p:nvPicPr>
        <p:blipFill>
          <a:blip r:embed="rId2">
            <a:extLst>
              <a:ext uri="{28A0092B-C50C-407E-A947-70E740481C1C}">
                <a14:useLocalDpi xmlns:a14="http://schemas.microsoft.com/office/drawing/2010/main" val="0"/>
              </a:ext>
            </a:extLst>
          </a:blip>
          <a:srcRect l="9819" t="6468" r="7225" b="10231"/>
          <a:stretch/>
        </p:blipFill>
        <p:spPr>
          <a:xfrm rot="359179">
            <a:off x="113283" y="108642"/>
            <a:ext cx="4162814" cy="23901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a:extLst>
              <a:ext uri="{FF2B5EF4-FFF2-40B4-BE49-F238E27FC236}">
                <a16:creationId xmlns:a16="http://schemas.microsoft.com/office/drawing/2014/main" id="{E52D9C21-1A4C-CD3A-6D79-28178FDAB524}"/>
              </a:ext>
            </a:extLst>
          </p:cNvPr>
          <p:cNvSpPr txBox="1"/>
          <p:nvPr/>
        </p:nvSpPr>
        <p:spPr>
          <a:xfrm>
            <a:off x="5549774" y="208230"/>
            <a:ext cx="2761307" cy="369332"/>
          </a:xfrm>
          <a:prstGeom prst="rect">
            <a:avLst/>
          </a:prstGeom>
          <a:noFill/>
        </p:spPr>
        <p:txBody>
          <a:bodyPr wrap="square" rtlCol="0">
            <a:spAutoFit/>
          </a:bodyPr>
          <a:lstStyle/>
          <a:p>
            <a:r>
              <a:rPr lang="en-US" dirty="0">
                <a:highlight>
                  <a:srgbClr val="00FFFF"/>
                </a:highlight>
              </a:rPr>
              <a:t> J1939 Protocol :</a:t>
            </a:r>
          </a:p>
        </p:txBody>
      </p:sp>
      <p:sp>
        <p:nvSpPr>
          <p:cNvPr id="5" name="TextBox 4">
            <a:extLst>
              <a:ext uri="{FF2B5EF4-FFF2-40B4-BE49-F238E27FC236}">
                <a16:creationId xmlns:a16="http://schemas.microsoft.com/office/drawing/2014/main" id="{B97BC2AA-DE7B-AB00-8FB0-11026E867F4B}"/>
              </a:ext>
            </a:extLst>
          </p:cNvPr>
          <p:cNvSpPr txBox="1"/>
          <p:nvPr/>
        </p:nvSpPr>
        <p:spPr>
          <a:xfrm>
            <a:off x="4635374" y="688063"/>
            <a:ext cx="7333307" cy="452431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core industrial protocol used in large machineries and automotive vehicles. J1939 uses CAN as its physical layer protocol to ensure communication, the application layer of this maps the data and ID into a buffer which is then passed to the transport layer which in turn write the relevant data of CAN frame like 29 bits ID, 8 bytes data, IDE and RTR bits and then sets transmission request bit in ‘TXRTSCTRL’ register using MCP2515 drivers. </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Application layer is responsible for handling type of data being sent (PGN), Receiver/Transmitter node address, node address management using networking layer, decision making for transport layer handler type (broadcast/P2P).</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Transport layer is skipped if the size of data to be sent is 8 bytes or less, in this scenario, application layer will directly call MCP2515 drivers to transport the data.</a:t>
            </a:r>
          </a:p>
        </p:txBody>
      </p:sp>
      <p:sp>
        <p:nvSpPr>
          <p:cNvPr id="6" name="TextBox 5">
            <a:extLst>
              <a:ext uri="{FF2B5EF4-FFF2-40B4-BE49-F238E27FC236}">
                <a16:creationId xmlns:a16="http://schemas.microsoft.com/office/drawing/2014/main" id="{E7658B89-3B2A-AC3C-FC0E-6EE2D5399472}"/>
              </a:ext>
            </a:extLst>
          </p:cNvPr>
          <p:cNvSpPr txBox="1"/>
          <p:nvPr/>
        </p:nvSpPr>
        <p:spPr>
          <a:xfrm>
            <a:off x="345582" y="3453897"/>
            <a:ext cx="4043800" cy="1200329"/>
          </a:xfrm>
          <a:prstGeom prst="rect">
            <a:avLst/>
          </a:prstGeom>
          <a:noFill/>
          <a:ln w="19050">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multi-layered protocol spanning Application layer and transport layer, though spans some part of Networking layer as well via node addressing. </a:t>
            </a:r>
          </a:p>
        </p:txBody>
      </p:sp>
      <p:sp>
        <p:nvSpPr>
          <p:cNvPr id="7" name="TextBox 6">
            <a:extLst>
              <a:ext uri="{FF2B5EF4-FFF2-40B4-BE49-F238E27FC236}">
                <a16:creationId xmlns:a16="http://schemas.microsoft.com/office/drawing/2014/main" id="{E7C1FED7-5522-DDB0-5484-9E9DFC88D6CB}"/>
              </a:ext>
            </a:extLst>
          </p:cNvPr>
          <p:cNvSpPr txBox="1"/>
          <p:nvPr/>
        </p:nvSpPr>
        <p:spPr>
          <a:xfrm>
            <a:off x="4635374" y="6341993"/>
            <a:ext cx="6853473" cy="307777"/>
          </a:xfrm>
          <a:prstGeom prst="rect">
            <a:avLst/>
          </a:prstGeom>
          <a:noFill/>
        </p:spPr>
        <p:txBody>
          <a:bodyPr wrap="square" rtlCol="0">
            <a:spAutoFit/>
          </a:bodyPr>
          <a:lstStyle/>
          <a:p>
            <a:r>
              <a:rPr lang="en-US" sz="1400" dirty="0"/>
              <a:t>J1939 protocol stack block diagram is given on next slide.</a:t>
            </a:r>
          </a:p>
        </p:txBody>
      </p:sp>
      <p:sp>
        <p:nvSpPr>
          <p:cNvPr id="8" name="TextBox 7">
            <a:extLst>
              <a:ext uri="{FF2B5EF4-FFF2-40B4-BE49-F238E27FC236}">
                <a16:creationId xmlns:a16="http://schemas.microsoft.com/office/drawing/2014/main" id="{F9020E83-BCFE-9F38-601B-BB1BDEEF06CD}"/>
              </a:ext>
            </a:extLst>
          </p:cNvPr>
          <p:cNvSpPr txBox="1"/>
          <p:nvPr/>
        </p:nvSpPr>
        <p:spPr>
          <a:xfrm>
            <a:off x="268584" y="5275749"/>
            <a:ext cx="11745362"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Transport layer handlers are of two types, BAM (Broadcast Announcement Message) and CMDT (Connection Mode Data transfer). As per our deliverables, we need to implement CMDT for node-to-node file transfer.</a:t>
            </a:r>
          </a:p>
        </p:txBody>
      </p:sp>
    </p:spTree>
    <p:extLst>
      <p:ext uri="{BB962C8B-B14F-4D97-AF65-F5344CB8AC3E}">
        <p14:creationId xmlns:p14="http://schemas.microsoft.com/office/powerpoint/2010/main" val="169569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A7EBB-810B-5B14-1D85-2D55783329E2}"/>
              </a:ext>
            </a:extLst>
          </p:cNvPr>
          <p:cNvSpPr txBox="1"/>
          <p:nvPr/>
        </p:nvSpPr>
        <p:spPr>
          <a:xfrm>
            <a:off x="172015" y="488887"/>
            <a:ext cx="4725909" cy="369332"/>
          </a:xfrm>
          <a:prstGeom prst="rect">
            <a:avLst/>
          </a:prstGeom>
          <a:noFill/>
        </p:spPr>
        <p:txBody>
          <a:bodyPr wrap="square" rtlCol="0">
            <a:spAutoFit/>
          </a:bodyPr>
          <a:lstStyle/>
          <a:p>
            <a:r>
              <a:rPr lang="en-US" dirty="0"/>
              <a:t>CMDT (Connection Mode Data Transfer) : </a:t>
            </a:r>
          </a:p>
        </p:txBody>
      </p:sp>
    </p:spTree>
    <p:extLst>
      <p:ext uri="{BB962C8B-B14F-4D97-AF65-F5344CB8AC3E}">
        <p14:creationId xmlns:p14="http://schemas.microsoft.com/office/powerpoint/2010/main" val="223137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92C3AC-D37F-8EF9-F7EC-72B86DCC2E52}"/>
              </a:ext>
            </a:extLst>
          </p:cNvPr>
          <p:cNvGrpSpPr/>
          <p:nvPr/>
        </p:nvGrpSpPr>
        <p:grpSpPr>
          <a:xfrm>
            <a:off x="0" y="0"/>
            <a:ext cx="12192000" cy="6817194"/>
            <a:chOff x="0" y="0"/>
            <a:chExt cx="12192000" cy="6817194"/>
          </a:xfrm>
        </p:grpSpPr>
        <p:pic>
          <p:nvPicPr>
            <p:cNvPr id="3" name="Picture 2">
              <a:extLst>
                <a:ext uri="{FF2B5EF4-FFF2-40B4-BE49-F238E27FC236}">
                  <a16:creationId xmlns:a16="http://schemas.microsoft.com/office/drawing/2014/main" id="{99E8D861-85B9-FF7E-902C-4971A415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17194"/>
            </a:xfrm>
            <a:prstGeom prst="rect">
              <a:avLst/>
            </a:prstGeom>
          </p:spPr>
        </p:pic>
        <p:sp>
          <p:nvSpPr>
            <p:cNvPr id="4" name="Rectangle 3">
              <a:extLst>
                <a:ext uri="{FF2B5EF4-FFF2-40B4-BE49-F238E27FC236}">
                  <a16:creationId xmlns:a16="http://schemas.microsoft.com/office/drawing/2014/main" id="{28DC239A-17AA-0FBC-1189-183C10A13474}"/>
                </a:ext>
              </a:extLst>
            </p:cNvPr>
            <p:cNvSpPr/>
            <p:nvPr/>
          </p:nvSpPr>
          <p:spPr>
            <a:xfrm>
              <a:off x="3096285"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560C81-0644-046C-D5B4-BFCFECA501E8}"/>
                </a:ext>
              </a:extLst>
            </p:cNvPr>
            <p:cNvSpPr/>
            <p:nvPr/>
          </p:nvSpPr>
          <p:spPr>
            <a:xfrm>
              <a:off x="6005464"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5073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3889EA-B074-F100-9EAE-F6296F276EB8}"/>
              </a:ext>
            </a:extLst>
          </p:cNvPr>
          <p:cNvSpPr txBox="1"/>
          <p:nvPr/>
        </p:nvSpPr>
        <p:spPr>
          <a:xfrm>
            <a:off x="4581053" y="129850"/>
            <a:ext cx="7514377"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Usage of peripherals, design and implementation depends on the choice of firmware design for both “Programmer” and “Receiver” node.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Let’s discuss how the firmware is designed on both nodes ensuring flawless communication and firmware updates.</a:t>
            </a:r>
          </a:p>
        </p:txBody>
      </p:sp>
      <p:sp>
        <p:nvSpPr>
          <p:cNvPr id="10" name="TextBox 9">
            <a:extLst>
              <a:ext uri="{FF2B5EF4-FFF2-40B4-BE49-F238E27FC236}">
                <a16:creationId xmlns:a16="http://schemas.microsoft.com/office/drawing/2014/main" id="{37FC8AC5-D57E-3A4E-E188-F2B4CF6C07C1}"/>
              </a:ext>
            </a:extLst>
          </p:cNvPr>
          <p:cNvSpPr txBox="1"/>
          <p:nvPr/>
        </p:nvSpPr>
        <p:spPr>
          <a:xfrm>
            <a:off x="4581053" y="1678116"/>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Programmer node firmware design and memory layout :</a:t>
            </a:r>
          </a:p>
        </p:txBody>
      </p:sp>
      <p:pic>
        <p:nvPicPr>
          <p:cNvPr id="37" name="Picture 36">
            <a:extLst>
              <a:ext uri="{FF2B5EF4-FFF2-40B4-BE49-F238E27FC236}">
                <a16:creationId xmlns:a16="http://schemas.microsoft.com/office/drawing/2014/main" id="{94DE1670-223B-4D96-6CD4-4295700383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2262" y="115826"/>
            <a:ext cx="3373436" cy="4151376"/>
          </a:xfrm>
          <a:prstGeom prst="rect">
            <a:avLst/>
          </a:prstGeom>
          <a:ln>
            <a:noFill/>
          </a:ln>
          <a:effectLst>
            <a:outerShdw blurRad="190500" algn="tl" rotWithShape="0">
              <a:srgbClr val="000000">
                <a:alpha val="70000"/>
              </a:srgbClr>
            </a:outerShdw>
          </a:effectLst>
        </p:spPr>
      </p:pic>
      <p:grpSp>
        <p:nvGrpSpPr>
          <p:cNvPr id="3" name="Group 2">
            <a:extLst>
              <a:ext uri="{FF2B5EF4-FFF2-40B4-BE49-F238E27FC236}">
                <a16:creationId xmlns:a16="http://schemas.microsoft.com/office/drawing/2014/main" id="{5DF88A4F-2345-1A1D-2D22-783AA10E5287}"/>
              </a:ext>
            </a:extLst>
          </p:cNvPr>
          <p:cNvGrpSpPr/>
          <p:nvPr/>
        </p:nvGrpSpPr>
        <p:grpSpPr>
          <a:xfrm>
            <a:off x="4495976" y="2241199"/>
            <a:ext cx="7130777" cy="3566601"/>
            <a:chOff x="4495976" y="3083170"/>
            <a:chExt cx="7130777" cy="3566601"/>
          </a:xfrm>
        </p:grpSpPr>
        <p:cxnSp>
          <p:nvCxnSpPr>
            <p:cNvPr id="13" name="Straight Arrow Connector 12">
              <a:extLst>
                <a:ext uri="{FF2B5EF4-FFF2-40B4-BE49-F238E27FC236}">
                  <a16:creationId xmlns:a16="http://schemas.microsoft.com/office/drawing/2014/main" id="{EC2B4F2F-7D4C-9690-1447-EEC23E7766BB}"/>
                </a:ext>
              </a:extLst>
            </p:cNvPr>
            <p:cNvCxnSpPr>
              <a:cxnSpLocks/>
            </p:cNvCxnSpPr>
            <p:nvPr/>
          </p:nvCxnSpPr>
          <p:spPr>
            <a:xfrm flipV="1">
              <a:off x="4680642" y="4825497"/>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DD9D3A-0032-F5CA-4636-EA964C078D14}"/>
                </a:ext>
              </a:extLst>
            </p:cNvPr>
            <p:cNvSpPr txBox="1"/>
            <p:nvPr/>
          </p:nvSpPr>
          <p:spPr>
            <a:xfrm rot="16200000">
              <a:off x="3897982" y="5682445"/>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17" name="Straight Arrow Connector 16">
              <a:extLst>
                <a:ext uri="{FF2B5EF4-FFF2-40B4-BE49-F238E27FC236}">
                  <a16:creationId xmlns:a16="http://schemas.microsoft.com/office/drawing/2014/main" id="{6F22861E-615A-0370-3222-3C519D0AE4F0}"/>
                </a:ext>
              </a:extLst>
            </p:cNvPr>
            <p:cNvCxnSpPr>
              <a:cxnSpLocks/>
            </p:cNvCxnSpPr>
            <p:nvPr/>
          </p:nvCxnSpPr>
          <p:spPr>
            <a:xfrm flipV="1">
              <a:off x="11433038" y="4823991"/>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15C110-9CB1-54D7-BD4C-457A39E25FE9}"/>
                </a:ext>
              </a:extLst>
            </p:cNvPr>
            <p:cNvSpPr txBox="1"/>
            <p:nvPr/>
          </p:nvSpPr>
          <p:spPr>
            <a:xfrm rot="16200000">
              <a:off x="10659427" y="56809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19" name="TextBox 18">
              <a:extLst>
                <a:ext uri="{FF2B5EF4-FFF2-40B4-BE49-F238E27FC236}">
                  <a16:creationId xmlns:a16="http://schemas.microsoft.com/office/drawing/2014/main" id="{0E120434-5D89-9C42-33E5-ED8106796D7B}"/>
                </a:ext>
              </a:extLst>
            </p:cNvPr>
            <p:cNvSpPr txBox="1"/>
            <p:nvPr/>
          </p:nvSpPr>
          <p:spPr>
            <a:xfrm>
              <a:off x="7423842" y="6255945"/>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21" name="Straight Arrow Connector 20">
              <a:extLst>
                <a:ext uri="{FF2B5EF4-FFF2-40B4-BE49-F238E27FC236}">
                  <a16:creationId xmlns:a16="http://schemas.microsoft.com/office/drawing/2014/main" id="{5F3BC02D-B76E-143F-AFA5-562956FD5EA8}"/>
                </a:ext>
              </a:extLst>
            </p:cNvPr>
            <p:cNvCxnSpPr>
              <a:cxnSpLocks/>
            </p:cNvCxnSpPr>
            <p:nvPr/>
          </p:nvCxnSpPr>
          <p:spPr>
            <a:xfrm>
              <a:off x="8419723" y="6435155"/>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DB6A73-08C1-8837-BDF8-EA1BDEA33B14}"/>
                </a:ext>
              </a:extLst>
            </p:cNvPr>
            <p:cNvCxnSpPr>
              <a:stCxn id="19" idx="1"/>
            </p:cNvCxnSpPr>
            <p:nvPr/>
          </p:nvCxnSpPr>
          <p:spPr>
            <a:xfrm flipH="1">
              <a:off x="4865308" y="6440611"/>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6002EB-59CD-550A-0A82-06093741A314}"/>
                </a:ext>
              </a:extLst>
            </p:cNvPr>
            <p:cNvSpPr txBox="1"/>
            <p:nvPr/>
          </p:nvSpPr>
          <p:spPr>
            <a:xfrm>
              <a:off x="6569798" y="5253268"/>
              <a:ext cx="4080095" cy="3776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Flash layout and .bin file structure</a:t>
              </a:r>
            </a:p>
          </p:txBody>
        </p:sp>
        <p:grpSp>
          <p:nvGrpSpPr>
            <p:cNvPr id="42" name="Group 41">
              <a:extLst>
                <a:ext uri="{FF2B5EF4-FFF2-40B4-BE49-F238E27FC236}">
                  <a16:creationId xmlns:a16="http://schemas.microsoft.com/office/drawing/2014/main" id="{D5BA0A67-E71C-3679-E3C3-D4AE95F1D34D}"/>
                </a:ext>
              </a:extLst>
            </p:cNvPr>
            <p:cNvGrpSpPr/>
            <p:nvPr/>
          </p:nvGrpSpPr>
          <p:grpSpPr>
            <a:xfrm>
              <a:off x="4680642" y="3083170"/>
              <a:ext cx="6744831" cy="1649994"/>
              <a:chOff x="4680642" y="3083170"/>
              <a:chExt cx="6744831" cy="1649994"/>
            </a:xfrm>
          </p:grpSpPr>
          <p:grpSp>
            <p:nvGrpSpPr>
              <p:cNvPr id="41" name="Group 40">
                <a:extLst>
                  <a:ext uri="{FF2B5EF4-FFF2-40B4-BE49-F238E27FC236}">
                    <a16:creationId xmlns:a16="http://schemas.microsoft.com/office/drawing/2014/main" id="{5CFF15AB-EF5E-A26B-DEC5-B3AA9949CF16}"/>
                  </a:ext>
                </a:extLst>
              </p:cNvPr>
              <p:cNvGrpSpPr/>
              <p:nvPr/>
            </p:nvGrpSpPr>
            <p:grpSpPr>
              <a:xfrm>
                <a:off x="4680642" y="3083170"/>
                <a:ext cx="6744831" cy="1649994"/>
                <a:chOff x="4680642" y="3108934"/>
                <a:chExt cx="6744831" cy="1649994"/>
              </a:xfrm>
            </p:grpSpPr>
            <p:sp>
              <p:nvSpPr>
                <p:cNvPr id="11" name="Rectangle 10">
                  <a:extLst>
                    <a:ext uri="{FF2B5EF4-FFF2-40B4-BE49-F238E27FC236}">
                      <a16:creationId xmlns:a16="http://schemas.microsoft.com/office/drawing/2014/main" id="{5CBD6D25-5BE5-B7FA-D854-B00F1D6DC0B4}"/>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83876EDA-643A-1E53-7F7F-0C279D572F8D}"/>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A3B453D7-3A8B-CF9C-0FAA-C8834B163823}"/>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09C629F-AD69-5D84-3EEC-27E9038C5FF2}"/>
                    </a:ext>
                  </a:extLst>
                </p:cNvPr>
                <p:cNvSpPr txBox="1"/>
                <p:nvPr/>
              </p:nvSpPr>
              <p:spPr>
                <a:xfrm>
                  <a:off x="5160478" y="3268988"/>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9" name="Rectangle 28">
                  <a:extLst>
                    <a:ext uri="{FF2B5EF4-FFF2-40B4-BE49-F238E27FC236}">
                      <a16:creationId xmlns:a16="http://schemas.microsoft.com/office/drawing/2014/main" id="{9631C13A-2036-37E4-D972-EA1C19CDBF59}"/>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7D9F517E-33BF-C824-F4E6-186B14E7C342}"/>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32" name="Rectangle 31">
                  <a:extLst>
                    <a:ext uri="{FF2B5EF4-FFF2-40B4-BE49-F238E27FC236}">
                      <a16:creationId xmlns:a16="http://schemas.microsoft.com/office/drawing/2014/main" id="{6CC04D2B-8F24-0E2B-8827-949079A17A95}"/>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D432526E-636D-EEB1-C8FB-204828F2F11C}"/>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26" name="TextBox 25">
                <a:extLst>
                  <a:ext uri="{FF2B5EF4-FFF2-40B4-BE49-F238E27FC236}">
                    <a16:creationId xmlns:a16="http://schemas.microsoft.com/office/drawing/2014/main" id="{863889AE-3892-269B-A438-74C012DF2A0B}"/>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grpSp>
      <p:sp>
        <p:nvSpPr>
          <p:cNvPr id="4" name="TextBox 3">
            <a:extLst>
              <a:ext uri="{FF2B5EF4-FFF2-40B4-BE49-F238E27FC236}">
                <a16:creationId xmlns:a16="http://schemas.microsoft.com/office/drawing/2014/main" id="{14E52B4C-5247-C274-AF03-65B599BCB2CB}"/>
              </a:ext>
            </a:extLst>
          </p:cNvPr>
          <p:cNvSpPr txBox="1"/>
          <p:nvPr/>
        </p:nvSpPr>
        <p:spPr>
          <a:xfrm>
            <a:off x="78588" y="5845174"/>
            <a:ext cx="12016842" cy="1169551"/>
          </a:xfrm>
          <a:prstGeom prst="rect">
            <a:avLst/>
          </a:prstGeom>
          <a:noFill/>
        </p:spPr>
        <p:txBody>
          <a:bodyPr wrap="square" rtlCol="0">
            <a:spAutoFit/>
          </a:bodyPr>
          <a:lstStyle/>
          <a:p>
            <a:r>
              <a:rPr lang="en-US" sz="1400" dirty="0">
                <a:solidFill>
                  <a:schemeClr val="accent4">
                    <a:lumMod val="50000"/>
                  </a:schemeClr>
                </a:solidFill>
              </a:rPr>
              <a:t>The secured firmware will be sent in chunks of 1785 bytes by reading it from SD card to SRAM and then will be sent over CAN-J1939 Protocol to the receiver node, this ensures sufficient processing time for receiver node to process the data and re-assemble it into SD card.</a:t>
            </a:r>
          </a:p>
          <a:p>
            <a:r>
              <a:rPr lang="en-US" sz="1400" dirty="0">
                <a:solidFill>
                  <a:schemeClr val="accent4">
                    <a:lumMod val="50000"/>
                  </a:schemeClr>
                </a:solidFill>
              </a:rPr>
              <a:t>Block size of 1785 bytes is chosen to tackle the problem with J1939 CMDT transport layer handler, it provides only 1 byte to frame sequencing, thus any block size larger than 1785 will cause an overflow situation.</a:t>
            </a:r>
          </a:p>
          <a:p>
            <a:endParaRPr lang="en-US" sz="1400" dirty="0">
              <a:solidFill>
                <a:schemeClr val="accent4">
                  <a:lumMod val="50000"/>
                </a:schemeClr>
              </a:solidFill>
            </a:endParaRPr>
          </a:p>
        </p:txBody>
      </p:sp>
      <p:sp>
        <p:nvSpPr>
          <p:cNvPr id="6" name="TextBox 5">
            <a:extLst>
              <a:ext uri="{FF2B5EF4-FFF2-40B4-BE49-F238E27FC236}">
                <a16:creationId xmlns:a16="http://schemas.microsoft.com/office/drawing/2014/main" id="{E6546CDF-E771-E27A-5260-59D123174120}"/>
              </a:ext>
            </a:extLst>
          </p:cNvPr>
          <p:cNvSpPr txBox="1"/>
          <p:nvPr/>
        </p:nvSpPr>
        <p:spPr>
          <a:xfrm>
            <a:off x="117342" y="4517333"/>
            <a:ext cx="4047836" cy="1384995"/>
          </a:xfrm>
          <a:prstGeom prst="rect">
            <a:avLst/>
          </a:prstGeom>
          <a:noFill/>
        </p:spPr>
        <p:txBody>
          <a:bodyPr wrap="square">
            <a:spAutoFit/>
          </a:bodyPr>
          <a:lstStyle/>
          <a:p>
            <a:r>
              <a:rPr lang="en-US" sz="1400" dirty="0">
                <a:solidFill>
                  <a:schemeClr val="accent6">
                    <a:lumMod val="50000"/>
                  </a:schemeClr>
                </a:solidFill>
              </a:rPr>
              <a:t>This firmware design is fixed until some more functionalities are not needed to be added, only secured firmware will change depending on the functionality need to be updated on receiver node.</a:t>
            </a:r>
            <a:br>
              <a:rPr lang="en-US" sz="1400" dirty="0">
                <a:solidFill>
                  <a:schemeClr val="accent6">
                    <a:lumMod val="50000"/>
                  </a:schemeClr>
                </a:solidFill>
              </a:rPr>
            </a:br>
            <a:endParaRPr lang="en-US" sz="1400" dirty="0">
              <a:solidFill>
                <a:schemeClr val="accent6">
                  <a:lumMod val="50000"/>
                </a:schemeClr>
              </a:solidFill>
            </a:endParaRPr>
          </a:p>
        </p:txBody>
      </p:sp>
    </p:spTree>
    <p:extLst>
      <p:ext uri="{BB962C8B-B14F-4D97-AF65-F5344CB8AC3E}">
        <p14:creationId xmlns:p14="http://schemas.microsoft.com/office/powerpoint/2010/main" val="2661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4D2760-4529-C98A-59FC-713A0B748A74}"/>
              </a:ext>
            </a:extLst>
          </p:cNvPr>
          <p:cNvSpPr/>
          <p:nvPr/>
        </p:nvSpPr>
        <p:spPr>
          <a:xfrm>
            <a:off x="262551" y="198815"/>
            <a:ext cx="6889687" cy="163677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8AC26B7-B056-A47A-11E2-0164B6EB775B}"/>
              </a:ext>
            </a:extLst>
          </p:cNvPr>
          <p:cNvCxnSpPr>
            <a:cxnSpLocks/>
          </p:cNvCxnSpPr>
          <p:nvPr/>
        </p:nvCxnSpPr>
        <p:spPr>
          <a:xfrm flipV="1">
            <a:off x="262551" y="186501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90D005-4B13-1CA0-FF45-F4FCE8DE86AF}"/>
              </a:ext>
            </a:extLst>
          </p:cNvPr>
          <p:cNvSpPr txBox="1"/>
          <p:nvPr/>
        </p:nvSpPr>
        <p:spPr>
          <a:xfrm rot="16200000">
            <a:off x="-520109" y="2721962"/>
            <a:ext cx="1565320" cy="369332"/>
          </a:xfrm>
          <a:prstGeom prst="rect">
            <a:avLst/>
          </a:prstGeom>
          <a:noFill/>
        </p:spPr>
        <p:txBody>
          <a:bodyPr wrap="square" rtlCol="0">
            <a:spAutoFit/>
          </a:bodyPr>
          <a:lstStyle/>
          <a:p>
            <a:r>
              <a:rPr lang="en-US" dirty="0"/>
              <a:t>0x2000-0000</a:t>
            </a:r>
          </a:p>
        </p:txBody>
      </p:sp>
      <p:cxnSp>
        <p:nvCxnSpPr>
          <p:cNvPr id="15" name="Straight Arrow Connector 14">
            <a:extLst>
              <a:ext uri="{FF2B5EF4-FFF2-40B4-BE49-F238E27FC236}">
                <a16:creationId xmlns:a16="http://schemas.microsoft.com/office/drawing/2014/main" id="{65BB8122-D447-CD4D-0338-1997C22D9195}"/>
              </a:ext>
            </a:extLst>
          </p:cNvPr>
          <p:cNvCxnSpPr>
            <a:cxnSpLocks/>
          </p:cNvCxnSpPr>
          <p:nvPr/>
        </p:nvCxnSpPr>
        <p:spPr>
          <a:xfrm flipV="1">
            <a:off x="7152238" y="1851435"/>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3DA045-FDB5-4E35-43AA-9A9DF2945B09}"/>
              </a:ext>
            </a:extLst>
          </p:cNvPr>
          <p:cNvSpPr txBox="1"/>
          <p:nvPr/>
        </p:nvSpPr>
        <p:spPr>
          <a:xfrm rot="16200000">
            <a:off x="6369578" y="2708383"/>
            <a:ext cx="1565320" cy="369332"/>
          </a:xfrm>
          <a:prstGeom prst="rect">
            <a:avLst/>
          </a:prstGeom>
          <a:noFill/>
        </p:spPr>
        <p:txBody>
          <a:bodyPr wrap="square" rtlCol="0">
            <a:spAutoFit/>
          </a:bodyPr>
          <a:lstStyle/>
          <a:p>
            <a:r>
              <a:rPr lang="en-US" dirty="0"/>
              <a:t>0x2001-7FFF</a:t>
            </a:r>
          </a:p>
        </p:txBody>
      </p:sp>
      <p:sp>
        <p:nvSpPr>
          <p:cNvPr id="17" name="TextBox 16">
            <a:extLst>
              <a:ext uri="{FF2B5EF4-FFF2-40B4-BE49-F238E27FC236}">
                <a16:creationId xmlns:a16="http://schemas.microsoft.com/office/drawing/2014/main" id="{E546EF30-3791-8932-4D2D-A77DD64F0686}"/>
              </a:ext>
            </a:extLst>
          </p:cNvPr>
          <p:cNvSpPr txBox="1"/>
          <p:nvPr/>
        </p:nvSpPr>
        <p:spPr>
          <a:xfrm>
            <a:off x="3157862" y="3059668"/>
            <a:ext cx="914400" cy="369332"/>
          </a:xfrm>
          <a:prstGeom prst="rect">
            <a:avLst/>
          </a:prstGeom>
          <a:noFill/>
        </p:spPr>
        <p:txBody>
          <a:bodyPr wrap="square" rtlCol="0">
            <a:spAutoFit/>
          </a:bodyPr>
          <a:lstStyle/>
          <a:p>
            <a:r>
              <a:rPr lang="en-US" dirty="0"/>
              <a:t>96 KBs</a:t>
            </a:r>
          </a:p>
        </p:txBody>
      </p:sp>
      <p:cxnSp>
        <p:nvCxnSpPr>
          <p:cNvPr id="19" name="Straight Arrow Connector 18">
            <a:extLst>
              <a:ext uri="{FF2B5EF4-FFF2-40B4-BE49-F238E27FC236}">
                <a16:creationId xmlns:a16="http://schemas.microsoft.com/office/drawing/2014/main" id="{4493060F-9D13-F034-4C4F-6861732EF78C}"/>
              </a:ext>
            </a:extLst>
          </p:cNvPr>
          <p:cNvCxnSpPr>
            <a:stCxn id="17" idx="3"/>
          </p:cNvCxnSpPr>
          <p:nvPr/>
        </p:nvCxnSpPr>
        <p:spPr>
          <a:xfrm flipV="1">
            <a:off x="4072262" y="3232087"/>
            <a:ext cx="2895310" cy="12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2347BC-B669-6F33-D8F9-0DD3C880FFF2}"/>
              </a:ext>
            </a:extLst>
          </p:cNvPr>
          <p:cNvCxnSpPr>
            <a:stCxn id="17" idx="1"/>
          </p:cNvCxnSpPr>
          <p:nvPr/>
        </p:nvCxnSpPr>
        <p:spPr>
          <a:xfrm flipH="1">
            <a:off x="447217" y="3244334"/>
            <a:ext cx="27106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73EFDA7-8C14-53F6-D3C9-33AF0DCF12C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23807" y="693151"/>
            <a:ext cx="4119568" cy="5417368"/>
          </a:xfrm>
          <a:prstGeom prst="rect">
            <a:avLst/>
          </a:prstGeom>
          <a:ln>
            <a:noFill/>
          </a:ln>
          <a:effectLst>
            <a:outerShdw blurRad="190500" algn="tl" rotWithShape="0">
              <a:srgbClr val="000000">
                <a:alpha val="70000"/>
              </a:srgbClr>
            </a:outerShdw>
          </a:effectLst>
        </p:spPr>
      </p:pic>
      <p:sp>
        <p:nvSpPr>
          <p:cNvPr id="30" name="Rectangle 29">
            <a:extLst>
              <a:ext uri="{FF2B5EF4-FFF2-40B4-BE49-F238E27FC236}">
                <a16:creationId xmlns:a16="http://schemas.microsoft.com/office/drawing/2014/main" id="{A2B3075C-64C6-B23F-207A-733BDCE6DAB7}"/>
              </a:ext>
            </a:extLst>
          </p:cNvPr>
          <p:cNvSpPr/>
          <p:nvPr/>
        </p:nvSpPr>
        <p:spPr>
          <a:xfrm>
            <a:off x="280657" y="226248"/>
            <a:ext cx="1190460" cy="1600200"/>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88C9364-9D3C-11F0-7381-9B3190650370}"/>
              </a:ext>
            </a:extLst>
          </p:cNvPr>
          <p:cNvSpPr txBox="1"/>
          <p:nvPr/>
        </p:nvSpPr>
        <p:spPr>
          <a:xfrm rot="16200000">
            <a:off x="86241" y="290304"/>
            <a:ext cx="1600201" cy="1169551"/>
          </a:xfrm>
          <a:prstGeom prst="rect">
            <a:avLst/>
          </a:prstGeom>
          <a:noFill/>
        </p:spPr>
        <p:txBody>
          <a:bodyPr wrap="square" rtlCol="0">
            <a:spAutoFit/>
          </a:bodyPr>
          <a:lstStyle/>
          <a:p>
            <a:r>
              <a:rPr lang="en-US" sz="1400" dirty="0"/>
              <a:t>Program data</a:t>
            </a:r>
          </a:p>
          <a:p>
            <a:r>
              <a:rPr lang="en-US" sz="1400" dirty="0"/>
              <a:t>(.data section)</a:t>
            </a:r>
          </a:p>
          <a:p>
            <a:r>
              <a:rPr lang="en-US" sz="1400" dirty="0"/>
              <a:t>(modification region, copied from flash)</a:t>
            </a:r>
          </a:p>
        </p:txBody>
      </p:sp>
      <p:sp>
        <p:nvSpPr>
          <p:cNvPr id="32" name="Rectangle 31">
            <a:extLst>
              <a:ext uri="{FF2B5EF4-FFF2-40B4-BE49-F238E27FC236}">
                <a16:creationId xmlns:a16="http://schemas.microsoft.com/office/drawing/2014/main" id="{C2468F1D-1955-625C-124D-85F23F57A85C}"/>
              </a:ext>
            </a:extLst>
          </p:cNvPr>
          <p:cNvSpPr/>
          <p:nvPr/>
        </p:nvSpPr>
        <p:spPr>
          <a:xfrm>
            <a:off x="1471117" y="226248"/>
            <a:ext cx="665501" cy="160020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BA43CD4-A41D-1DEA-F277-B61E506540B9}"/>
              </a:ext>
            </a:extLst>
          </p:cNvPr>
          <p:cNvSpPr txBox="1"/>
          <p:nvPr/>
        </p:nvSpPr>
        <p:spPr>
          <a:xfrm rot="16200000">
            <a:off x="1158845" y="755501"/>
            <a:ext cx="1287389" cy="523220"/>
          </a:xfrm>
          <a:prstGeom prst="rect">
            <a:avLst/>
          </a:prstGeom>
          <a:noFill/>
        </p:spPr>
        <p:txBody>
          <a:bodyPr wrap="square" rtlCol="0">
            <a:spAutoFit/>
          </a:bodyPr>
          <a:lstStyle/>
          <a:p>
            <a:r>
              <a:rPr lang="en-US" sz="1400" dirty="0"/>
              <a:t>Uninitialized data (.</a:t>
            </a:r>
            <a:r>
              <a:rPr lang="en-US" sz="1400" dirty="0" err="1"/>
              <a:t>bss</a:t>
            </a:r>
            <a:r>
              <a:rPr lang="en-US" sz="1400" dirty="0"/>
              <a:t>) </a:t>
            </a:r>
          </a:p>
        </p:txBody>
      </p:sp>
      <p:sp>
        <p:nvSpPr>
          <p:cNvPr id="34" name="Rectangle 33">
            <a:extLst>
              <a:ext uri="{FF2B5EF4-FFF2-40B4-BE49-F238E27FC236}">
                <a16:creationId xmlns:a16="http://schemas.microsoft.com/office/drawing/2014/main" id="{EBDA2332-027F-1A57-CB2B-A182B90BBF5E}"/>
              </a:ext>
            </a:extLst>
          </p:cNvPr>
          <p:cNvSpPr/>
          <p:nvPr/>
        </p:nvSpPr>
        <p:spPr>
          <a:xfrm>
            <a:off x="4363770" y="226248"/>
            <a:ext cx="2788468" cy="160020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Program Stack</a:t>
            </a:r>
          </a:p>
          <a:p>
            <a:pPr algn="ctr"/>
            <a:r>
              <a:rPr lang="en-US" dirty="0"/>
              <a:t>(typically grows downward.)</a:t>
            </a:r>
          </a:p>
        </p:txBody>
      </p:sp>
      <p:cxnSp>
        <p:nvCxnSpPr>
          <p:cNvPr id="36" name="Straight Arrow Connector 35">
            <a:extLst>
              <a:ext uri="{FF2B5EF4-FFF2-40B4-BE49-F238E27FC236}">
                <a16:creationId xmlns:a16="http://schemas.microsoft.com/office/drawing/2014/main" id="{44E152F5-703E-40D8-F680-DB116E6429FA}"/>
              </a:ext>
            </a:extLst>
          </p:cNvPr>
          <p:cNvCxnSpPr/>
          <p:nvPr/>
        </p:nvCxnSpPr>
        <p:spPr>
          <a:xfrm flipH="1">
            <a:off x="3567065" y="968721"/>
            <a:ext cx="1095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E5D63B-A716-6A3D-CE35-186CA1AE3330}"/>
              </a:ext>
            </a:extLst>
          </p:cNvPr>
          <p:cNvSpPr txBox="1"/>
          <p:nvPr/>
        </p:nvSpPr>
        <p:spPr>
          <a:xfrm>
            <a:off x="7442326" y="6164849"/>
            <a:ext cx="4483528" cy="646331"/>
          </a:xfrm>
          <a:prstGeom prst="rect">
            <a:avLst/>
          </a:prstGeom>
          <a:noFill/>
        </p:spPr>
        <p:txBody>
          <a:bodyPr wrap="square" rtlCol="0">
            <a:spAutoFit/>
          </a:bodyPr>
          <a:lstStyle/>
          <a:p>
            <a:r>
              <a:rPr lang="en-US" sz="1800" dirty="0">
                <a:solidFill>
                  <a:srgbClr val="FFC000"/>
                </a:solidFill>
                <a:latin typeface="Calibri" panose="020F0502020204030204" pitchFamily="34" charset="0"/>
                <a:ea typeface="Calibri" panose="020F0502020204030204" pitchFamily="34" charset="0"/>
                <a:cs typeface="Calibri" panose="020F0502020204030204" pitchFamily="34" charset="0"/>
              </a:rPr>
              <a:t>A time domain chart for initial communication and other processing is given on next slide.</a:t>
            </a:r>
          </a:p>
        </p:txBody>
      </p:sp>
    </p:spTree>
    <p:extLst>
      <p:ext uri="{BB962C8B-B14F-4D97-AF65-F5344CB8AC3E}">
        <p14:creationId xmlns:p14="http://schemas.microsoft.com/office/powerpoint/2010/main" val="272032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882CA82-6483-8DA5-7DDA-3538A2CDA417}"/>
              </a:ext>
            </a:extLst>
          </p:cNvPr>
          <p:cNvGrpSpPr/>
          <p:nvPr/>
        </p:nvGrpSpPr>
        <p:grpSpPr>
          <a:xfrm>
            <a:off x="-9525" y="-19852"/>
            <a:ext cx="12201525" cy="6877852"/>
            <a:chOff x="-9525" y="-19852"/>
            <a:chExt cx="12201525" cy="6877852"/>
          </a:xfrm>
        </p:grpSpPr>
        <p:pic>
          <p:nvPicPr>
            <p:cNvPr id="23" name="Picture 22">
              <a:extLst>
                <a:ext uri="{FF2B5EF4-FFF2-40B4-BE49-F238E27FC236}">
                  <a16:creationId xmlns:a16="http://schemas.microsoft.com/office/drawing/2014/main" id="{240AE694-5693-9BD3-0534-050219EA0F2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57519A14-ABDB-5424-5ECB-4E253E9FBA89}"/>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2599D50E-86FA-B078-65D8-0539E12FC7E4}"/>
                </a:ext>
              </a:extLst>
            </p:cNvPr>
            <p:cNvSpPr/>
            <p:nvPr/>
          </p:nvSpPr>
          <p:spPr>
            <a:xfrm>
              <a:off x="619848" y="384784"/>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58828C-F185-7088-B4C2-7A192B38E6F1}"/>
                </a:ext>
              </a:extLst>
            </p:cNvPr>
            <p:cNvSpPr/>
            <p:nvPr/>
          </p:nvSpPr>
          <p:spPr>
            <a:xfrm>
              <a:off x="5276854" y="394024"/>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2B79304-863B-9A25-A12F-9B8DD3500DFA}"/>
                </a:ext>
              </a:extLst>
            </p:cNvPr>
            <p:cNvSpPr txBox="1"/>
            <p:nvPr/>
          </p:nvSpPr>
          <p:spPr>
            <a:xfrm>
              <a:off x="690562" y="1462341"/>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56E28A0F-B2A5-FF4B-6D72-1EBC3207DDE6}"/>
                </a:ext>
              </a:extLst>
            </p:cNvPr>
            <p:cNvSpPr txBox="1"/>
            <p:nvPr/>
          </p:nvSpPr>
          <p:spPr>
            <a:xfrm>
              <a:off x="5338766" y="153014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E97FFA5F-C7B8-AD3D-28D4-2C3687FCA63A}"/>
                </a:ext>
              </a:extLst>
            </p:cNvPr>
            <p:cNvCxnSpPr>
              <a:cxnSpLocks/>
            </p:cNvCxnSpPr>
            <p:nvPr/>
          </p:nvCxnSpPr>
          <p:spPr>
            <a:xfrm>
              <a:off x="11345428" y="216167"/>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C36558F-1ED0-CBDB-0F05-1BC14045AAAC}"/>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F746BD40-1BF6-13DD-5290-1B3393900B4D}"/>
              </a:ext>
            </a:extLst>
          </p:cNvPr>
          <p:cNvGrpSpPr/>
          <p:nvPr/>
        </p:nvGrpSpPr>
        <p:grpSpPr>
          <a:xfrm>
            <a:off x="522286" y="42522"/>
            <a:ext cx="11147427" cy="6652910"/>
            <a:chOff x="502513" y="457200"/>
            <a:chExt cx="11147427" cy="6652910"/>
          </a:xfrm>
        </p:grpSpPr>
        <p:sp>
          <p:nvSpPr>
            <p:cNvPr id="40" name="TextBox 39">
              <a:extLst>
                <a:ext uri="{FF2B5EF4-FFF2-40B4-BE49-F238E27FC236}">
                  <a16:creationId xmlns:a16="http://schemas.microsoft.com/office/drawing/2014/main" id="{48261A9B-6F6D-0850-2864-B0B720F5C584}"/>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2737479D-61EA-AE73-AB9A-51686266527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71FFB20-0A9E-A008-26D7-987884AD0436}"/>
                    </a:ext>
                  </a:extLst>
                </p:cNvPr>
                <p:cNvSpPr txBox="1"/>
                <p:nvPr/>
              </p:nvSpPr>
              <p:spPr>
                <a:xfrm>
                  <a:off x="7580166" y="4081425"/>
                  <a:ext cx="2480832" cy="1477328"/>
                </a:xfrm>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noFill/>
                <a:ln w="19050">
                  <a:solidFill>
                    <a:srgbClr val="FF0000"/>
                  </a:solidFill>
                  <a:extLst>
                    <a:ext uri="{C807C97D-BFC1-408E-A445-0C87EB9F89A2}">
                      <ask:lineSketchStyleProps xmlns:ask="http://schemas.microsoft.com/office/drawing/2018/sketchyshapes" sd="1788297305">
                        <a:prstGeom prst="rect">
                          <a:avLst/>
                        </a:prstGeom>
                        <ask:type>
                          <ask:lineSketchFreehand/>
                        </ask:type>
                      </ask:lineSketchStyleProps>
                    </a:ext>
                  </a:extLst>
                </a:ln>
              </p:spPr>
              <p:txBody>
                <a:bodyPr wrap="square" rtlCol="0">
                  <a:spAutoFit/>
                </a:bodyPr>
                <a:lstStyle/>
                <a:p>
                  <a14:m>
                    <m:oMath xmlns:m="http://schemas.openxmlformats.org/officeDocument/2006/math">
                      <m:r>
                        <a:rPr lang="en-US" i="1" smtClean="0">
                          <a:solidFill>
                            <a:schemeClr val="tx2">
                              <a:lumMod val="25000"/>
                              <a:lumOff val="75000"/>
                            </a:schemeClr>
                          </a:solidFill>
                          <a:latin typeface="Cambria Math" panose="02040503050406030204" pitchFamily="18" charset="0"/>
                        </a:rPr>
                        <m:t>𝜏</m:t>
                      </m:r>
                    </m:oMath>
                  </a14:m>
                  <a:r>
                    <a:rPr lang="en-US" dirty="0">
                      <a:solidFill>
                        <a:srgbClr val="FFFF00"/>
                      </a:solidFill>
                    </a:rPr>
                    <a:t> </a:t>
                  </a:r>
                  <a:r>
                    <a:rPr lang="en-US" dirty="0">
                      <a:solidFill>
                        <a:schemeClr val="tx2">
                          <a:lumMod val="25000"/>
                          <a:lumOff val="75000"/>
                        </a:schemeClr>
                      </a:solidFill>
                    </a:rPr>
                    <a:t>depends on the chunk size decided by programmer depending on the resource constraints.</a:t>
                  </a:r>
                </a:p>
              </p:txBody>
            </p:sp>
          </mc:Choice>
          <mc:Fallback xmlns="">
            <p:sp>
              <p:nvSpPr>
                <p:cNvPr id="99" name="TextBox 98">
                  <a:extLst>
                    <a:ext uri="{FF2B5EF4-FFF2-40B4-BE49-F238E27FC236}">
                      <a16:creationId xmlns:a16="http://schemas.microsoft.com/office/drawing/2014/main" id="{871FFB20-0A9E-A008-26D7-987884AD0436}"/>
                    </a:ext>
                  </a:extLst>
                </p:cNvPr>
                <p:cNvSpPr txBox="1">
                  <a:spLocks noRot="1" noChangeAspect="1" noMove="1" noResize="1" noEditPoints="1" noAdjustHandles="1" noChangeArrowheads="1" noChangeShapeType="1" noTextEdit="1"/>
                </p:cNvSpPr>
                <p:nvPr/>
              </p:nvSpPr>
              <p:spPr>
                <a:xfrm>
                  <a:off x="7580166" y="4081425"/>
                  <a:ext cx="2480832" cy="1477328"/>
                </a:xfrm>
                <a:prstGeom prst="rect">
                  <a:avLst/>
                </a:prstGeom>
                <a:blipFill>
                  <a:blip r:embed="rId8"/>
                  <a:stretch>
                    <a:fillRect l="-1691" t="-398" b="-3586"/>
                  </a:stretch>
                </a:blipFill>
                <a:ln w="19050">
                  <a:solidFill>
                    <a:srgbClr val="FF0000"/>
                  </a:solidFill>
                  <a:extLst>
                    <a:ext uri="{C807C97D-BFC1-408E-A445-0C87EB9F89A2}">
                      <ask:lineSketchStyleProps xmlns:ask="http://schemas.microsoft.com/office/drawing/2018/sketchyshapes" sd="1788297305">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sk:type>
                          <ask:lineSketchFreehand/>
                        </ask:type>
                      </ask:lineSketchStyleProps>
                    </a:ext>
                  </a:extLst>
                </a:ln>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FB8D5F66-540B-B841-0020-032924ED4F58}"/>
                </a:ext>
              </a:extLst>
            </p:cNvPr>
            <p:cNvGrpSpPr/>
            <p:nvPr/>
          </p:nvGrpSpPr>
          <p:grpSpPr>
            <a:xfrm>
              <a:off x="502513" y="857250"/>
              <a:ext cx="11147427" cy="6252860"/>
              <a:chOff x="502513" y="857250"/>
              <a:chExt cx="11147427" cy="6252860"/>
            </a:xfrm>
          </p:grpSpPr>
          <p:sp>
            <p:nvSpPr>
              <p:cNvPr id="72" name="Right Brace 71">
                <a:extLst>
                  <a:ext uri="{FF2B5EF4-FFF2-40B4-BE49-F238E27FC236}">
                    <a16:creationId xmlns:a16="http://schemas.microsoft.com/office/drawing/2014/main" id="{6B39FE84-ED79-16CA-6FFF-77F3DDBF472D}"/>
                  </a:ext>
                </a:extLst>
              </p:cNvPr>
              <p:cNvSpPr/>
              <p:nvPr/>
            </p:nvSpPr>
            <p:spPr>
              <a:xfrm>
                <a:off x="6886550" y="964169"/>
                <a:ext cx="276251" cy="285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EC7253FB-1AEE-E029-AD86-6DD99DA8DCA6}"/>
                  </a:ext>
                </a:extLst>
              </p:cNvPr>
              <p:cNvSpPr txBox="1"/>
              <p:nvPr/>
            </p:nvSpPr>
            <p:spPr>
              <a:xfrm>
                <a:off x="7153828" y="953811"/>
                <a:ext cx="3609999" cy="307777"/>
              </a:xfrm>
              <a:prstGeom prst="rect">
                <a:avLst/>
              </a:prstGeom>
              <a:noFill/>
            </p:spPr>
            <p:txBody>
              <a:bodyPr wrap="square" rtlCol="0">
                <a:spAutoFit/>
              </a:bodyPr>
              <a:lstStyle/>
              <a:p>
                <a:r>
                  <a:rPr lang="en-US" sz="1400" dirty="0">
                    <a:solidFill>
                      <a:srgbClr val="FFFF00"/>
                    </a:solidFill>
                  </a:rPr>
                  <a:t>CAN-J1939 communication initialization</a:t>
                </a:r>
              </a:p>
            </p:txBody>
          </p:sp>
          <p:sp>
            <p:nvSpPr>
              <p:cNvPr id="80" name="Right Brace 79">
                <a:extLst>
                  <a:ext uri="{FF2B5EF4-FFF2-40B4-BE49-F238E27FC236}">
                    <a16:creationId xmlns:a16="http://schemas.microsoft.com/office/drawing/2014/main" id="{B9812521-D4D8-9037-F84D-3FA91BE5FAAA}"/>
                  </a:ext>
                </a:extLst>
              </p:cNvPr>
              <p:cNvSpPr/>
              <p:nvPr/>
            </p:nvSpPr>
            <p:spPr>
              <a:xfrm>
                <a:off x="6886550" y="1249919"/>
                <a:ext cx="309557" cy="5810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35E116AF-7369-7EB7-A430-5BC235FF2DE7}"/>
                  </a:ext>
                </a:extLst>
              </p:cNvPr>
              <p:cNvSpPr txBox="1"/>
              <p:nvPr/>
            </p:nvSpPr>
            <p:spPr>
              <a:xfrm>
                <a:off x="7172300" y="1361886"/>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83" name="Right Brace 82">
                <a:extLst>
                  <a:ext uri="{FF2B5EF4-FFF2-40B4-BE49-F238E27FC236}">
                    <a16:creationId xmlns:a16="http://schemas.microsoft.com/office/drawing/2014/main" id="{CBD9E211-FE16-CF32-AFCC-B3008AC1A60B}"/>
                  </a:ext>
                </a:extLst>
              </p:cNvPr>
              <p:cNvSpPr/>
              <p:nvPr/>
            </p:nvSpPr>
            <p:spPr>
              <a:xfrm>
                <a:off x="6886550" y="1830932"/>
                <a:ext cx="276251" cy="41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66A1FEFD-9848-060C-AEED-2411BF570D6D}"/>
                  </a:ext>
                </a:extLst>
              </p:cNvPr>
              <p:cNvSpPr txBox="1"/>
              <p:nvPr/>
            </p:nvSpPr>
            <p:spPr>
              <a:xfrm>
                <a:off x="7102423" y="1885324"/>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87" name="Right Brace 86">
                <a:extLst>
                  <a:ext uri="{FF2B5EF4-FFF2-40B4-BE49-F238E27FC236}">
                    <a16:creationId xmlns:a16="http://schemas.microsoft.com/office/drawing/2014/main" id="{94928D38-8AD7-7E5C-B624-8CB6C091B9D5}"/>
                  </a:ext>
                </a:extLst>
              </p:cNvPr>
              <p:cNvSpPr/>
              <p:nvPr/>
            </p:nvSpPr>
            <p:spPr>
              <a:xfrm>
                <a:off x="6872699" y="2252065"/>
                <a:ext cx="309557" cy="547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EAB5C477-52B9-137C-EBC7-32507CC3333D}"/>
                  </a:ext>
                </a:extLst>
              </p:cNvPr>
              <p:cNvSpPr txBox="1"/>
              <p:nvPr/>
            </p:nvSpPr>
            <p:spPr>
              <a:xfrm>
                <a:off x="7158449" y="2364032"/>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91" name="Right Brace 90">
                <a:extLst>
                  <a:ext uri="{FF2B5EF4-FFF2-40B4-BE49-F238E27FC236}">
                    <a16:creationId xmlns:a16="http://schemas.microsoft.com/office/drawing/2014/main" id="{61DDE480-83A3-9463-3DCB-18DD29B7A308}"/>
                  </a:ext>
                </a:extLst>
              </p:cNvPr>
              <p:cNvSpPr/>
              <p:nvPr/>
            </p:nvSpPr>
            <p:spPr>
              <a:xfrm>
                <a:off x="6826172" y="2794695"/>
                <a:ext cx="369935" cy="4113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D7D17C90-53D1-21A1-42E1-92E67283FFE7}"/>
                  </a:ext>
                </a:extLst>
              </p:cNvPr>
              <p:cNvSpPr txBox="1"/>
              <p:nvPr/>
            </p:nvSpPr>
            <p:spPr>
              <a:xfrm>
                <a:off x="7116419" y="2858912"/>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94" name="Right Brace 93">
                <a:extLst>
                  <a:ext uri="{FF2B5EF4-FFF2-40B4-BE49-F238E27FC236}">
                    <a16:creationId xmlns:a16="http://schemas.microsoft.com/office/drawing/2014/main" id="{486F9B28-65AB-56D5-9E50-477E77E8EEC5}"/>
                  </a:ext>
                </a:extLst>
              </p:cNvPr>
              <p:cNvSpPr/>
              <p:nvPr/>
            </p:nvSpPr>
            <p:spPr>
              <a:xfrm>
                <a:off x="6840027" y="3207454"/>
                <a:ext cx="369935" cy="9914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521DBC5-31AF-F6C2-93C0-3D3AE6E5E5EA}"/>
                  </a:ext>
                </a:extLst>
              </p:cNvPr>
              <p:cNvSpPr txBox="1"/>
              <p:nvPr/>
            </p:nvSpPr>
            <p:spPr>
              <a:xfrm>
                <a:off x="7139511" y="3565491"/>
                <a:ext cx="4105300" cy="307777"/>
              </a:xfrm>
              <a:prstGeom prst="rect">
                <a:avLst/>
              </a:prstGeom>
              <a:noFill/>
            </p:spPr>
            <p:txBody>
              <a:bodyPr wrap="square" rtlCol="0">
                <a:spAutoFit/>
              </a:bodyPr>
              <a:lstStyle/>
              <a:p>
                <a:r>
                  <a:rPr lang="en-US" sz="1400" dirty="0">
                    <a:solidFill>
                      <a:srgbClr val="FFFF00"/>
                    </a:solidFill>
                  </a:rPr>
                  <a:t>Cycle continues till entire firmware transfer</a:t>
                </a:r>
              </a:p>
            </p:txBody>
          </p:sp>
          <p:grpSp>
            <p:nvGrpSpPr>
              <p:cNvPr id="156" name="Group 155">
                <a:extLst>
                  <a:ext uri="{FF2B5EF4-FFF2-40B4-BE49-F238E27FC236}">
                    <a16:creationId xmlns:a16="http://schemas.microsoft.com/office/drawing/2014/main" id="{5725EF99-F071-6774-0C78-D5C83EA5EB1A}"/>
                  </a:ext>
                </a:extLst>
              </p:cNvPr>
              <p:cNvGrpSpPr/>
              <p:nvPr/>
            </p:nvGrpSpPr>
            <p:grpSpPr>
              <a:xfrm>
                <a:off x="502513" y="857250"/>
                <a:ext cx="11147427" cy="6252860"/>
                <a:chOff x="502513" y="857250"/>
                <a:chExt cx="11147427" cy="6252860"/>
              </a:xfrm>
            </p:grpSpPr>
            <p:cxnSp>
              <p:nvCxnSpPr>
                <p:cNvPr id="36" name="Straight Connector 35">
                  <a:extLst>
                    <a:ext uri="{FF2B5EF4-FFF2-40B4-BE49-F238E27FC236}">
                      <a16:creationId xmlns:a16="http://schemas.microsoft.com/office/drawing/2014/main" id="{FD6520F2-6FF1-ECAE-A4FC-5441EC363C83}"/>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DCFE05-D911-A1E7-4907-23142B71949D}"/>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E0839F-9900-9B7D-9EA1-4C88FD11A1AB}"/>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87F31CE-6F53-7416-DD46-4FD0A9423999}"/>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65190F-EBCF-4992-5798-6196BCC7AD11}"/>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3FEF5B-D34B-A7E0-EBA9-5F97A9389042}"/>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B7BA5-7A89-92DF-B12A-6CF203A9694D}"/>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7BD4C26-0EE3-0753-0105-8B31934FFF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904A98-E210-2016-CB26-8E253D33A450}"/>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317CE1-FD86-4011-B080-C805090A0E41}"/>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A97FC6-E174-FE2B-4239-59CAC2E2B35A}"/>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9C20A1-BB34-7F9C-E6D5-1078D1FCC99C}"/>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B49F81-7C76-BE06-AC87-B610BB9E4CA2}"/>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B64696D-2B06-0133-6FFA-B2D498E707F1}"/>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AD94AA-FF00-811F-E024-211B45D1468C}"/>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9F443F-3575-9AA0-252B-F29208712B85}"/>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2B31354-1B85-E7F3-79D8-C5BB4410F77A}"/>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BB6D88-D8AC-EC25-0163-59466D59D742}"/>
                    </a:ext>
                  </a:extLst>
                </p:cNvPr>
                <p:cNvCxnSpPr/>
                <p:nvPr/>
              </p:nvCxnSpPr>
              <p:spPr>
                <a:xfrm>
                  <a:off x="5338766" y="96416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A931E3-59AD-9C84-2405-CB0DCD4A44B3}"/>
                    </a:ext>
                  </a:extLst>
                </p:cNvPr>
                <p:cNvCxnSpPr/>
                <p:nvPr/>
              </p:nvCxnSpPr>
              <p:spPr>
                <a:xfrm>
                  <a:off x="5348291" y="124991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E0A65D-190A-D37C-0D1C-969215440CF3}"/>
                    </a:ext>
                  </a:extLst>
                </p:cNvPr>
                <p:cNvCxnSpPr/>
                <p:nvPr/>
              </p:nvCxnSpPr>
              <p:spPr>
                <a:xfrm>
                  <a:off x="5348291" y="18309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456F23-55CB-A280-8A38-79EC8DB660E7}"/>
                    </a:ext>
                  </a:extLst>
                </p:cNvPr>
                <p:cNvCxnSpPr/>
                <p:nvPr/>
              </p:nvCxnSpPr>
              <p:spPr>
                <a:xfrm>
                  <a:off x="5338766" y="22500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F5E4D0C-0796-F456-8111-24EA08C2D66D}"/>
                    </a:ext>
                  </a:extLst>
                </p:cNvPr>
                <p:cNvCxnSpPr/>
                <p:nvPr/>
              </p:nvCxnSpPr>
              <p:spPr>
                <a:xfrm>
                  <a:off x="5334440" y="2796146"/>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BE3F52-487A-C709-8782-02F8F46F233F}"/>
                    </a:ext>
                  </a:extLst>
                </p:cNvPr>
                <p:cNvCxnSpPr/>
                <p:nvPr/>
              </p:nvCxnSpPr>
              <p:spPr>
                <a:xfrm>
                  <a:off x="5334149" y="3206003"/>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E4F803-A10D-7C69-9E1C-CDD9E028BE1B}"/>
                    </a:ext>
                  </a:extLst>
                </p:cNvPr>
                <p:cNvCxnSpPr/>
                <p:nvPr/>
              </p:nvCxnSpPr>
              <p:spPr>
                <a:xfrm>
                  <a:off x="5348004" y="4198912"/>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1979259-6883-2F57-343A-C5B78E14FDCC}"/>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9C5E231-9EB5-E2EC-CCA4-41A3DA96A463}"/>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3EFBB2B-957E-9BFB-183D-E9AA694CCABA}"/>
                    </a:ext>
                  </a:extLst>
                </p:cNvPr>
                <p:cNvSpPr txBox="1"/>
                <p:nvPr/>
              </p:nvSpPr>
              <p:spPr>
                <a:xfrm>
                  <a:off x="502513" y="5909781"/>
                  <a:ext cx="11147427" cy="1200329"/>
                </a:xfrm>
                <a:prstGeom prst="rect">
                  <a:avLst/>
                </a:prstGeom>
                <a:noFill/>
              </p:spPr>
              <p:txBody>
                <a:bodyPr wrap="square" rtlCol="0">
                  <a:spAutoFit/>
                </a:bodyPr>
                <a:lstStyle/>
                <a:p>
                  <a:r>
                    <a:rPr lang="en-US" dirty="0">
                      <a:solidFill>
                        <a:schemeClr val="accent4">
                          <a:lumMod val="75000"/>
                        </a:schemeClr>
                      </a:solidFill>
                    </a:rPr>
                    <a:t>This time–domain diagram represents ideal communication scenarios ignoring real-world problems like power failures or unpredictable system resets. </a:t>
                  </a:r>
                </a:p>
                <a:p>
                  <a:r>
                    <a:rPr lang="en-US" dirty="0">
                      <a:solidFill>
                        <a:schemeClr val="accent4">
                          <a:lumMod val="75000"/>
                        </a:schemeClr>
                      </a:solidFill>
                    </a:rPr>
                    <a:t>Such scenarios are handled for communication state recovery by triggering a query to the receiver node which in turn responds with its communication state information.</a:t>
                  </a:r>
                </a:p>
              </p:txBody>
            </p:sp>
          </p:grpSp>
        </p:grpSp>
      </p:grpSp>
    </p:spTree>
    <p:extLst>
      <p:ext uri="{BB962C8B-B14F-4D97-AF65-F5344CB8AC3E}">
        <p14:creationId xmlns:p14="http://schemas.microsoft.com/office/powerpoint/2010/main" val="27768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EDFA9CB-8810-DEF3-7353-9E164B694342}"/>
              </a:ext>
            </a:extLst>
          </p:cNvPr>
          <p:cNvSpPr txBox="1"/>
          <p:nvPr/>
        </p:nvSpPr>
        <p:spPr>
          <a:xfrm>
            <a:off x="4054765" y="73891"/>
            <a:ext cx="4341091"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More details of programmer firmware.</a:t>
            </a:r>
          </a:p>
        </p:txBody>
      </p:sp>
      <p:grpSp>
        <p:nvGrpSpPr>
          <p:cNvPr id="42" name="Group 41">
            <a:extLst>
              <a:ext uri="{FF2B5EF4-FFF2-40B4-BE49-F238E27FC236}">
                <a16:creationId xmlns:a16="http://schemas.microsoft.com/office/drawing/2014/main" id="{2AD7FE8D-FDA0-DFFF-72B4-751F8203E448}"/>
              </a:ext>
            </a:extLst>
          </p:cNvPr>
          <p:cNvGrpSpPr/>
          <p:nvPr/>
        </p:nvGrpSpPr>
        <p:grpSpPr>
          <a:xfrm>
            <a:off x="2893406" y="557024"/>
            <a:ext cx="6744831" cy="1649994"/>
            <a:chOff x="4680642" y="3083170"/>
            <a:chExt cx="6744831" cy="1649994"/>
          </a:xfrm>
        </p:grpSpPr>
        <p:grpSp>
          <p:nvGrpSpPr>
            <p:cNvPr id="43" name="Group 42">
              <a:extLst>
                <a:ext uri="{FF2B5EF4-FFF2-40B4-BE49-F238E27FC236}">
                  <a16:creationId xmlns:a16="http://schemas.microsoft.com/office/drawing/2014/main" id="{34E21E1C-A9EB-AD76-494C-87833C4FDA55}"/>
                </a:ext>
              </a:extLst>
            </p:cNvPr>
            <p:cNvGrpSpPr/>
            <p:nvPr/>
          </p:nvGrpSpPr>
          <p:grpSpPr>
            <a:xfrm>
              <a:off x="4680642" y="3083170"/>
              <a:ext cx="6744831" cy="1649994"/>
              <a:chOff x="4680642" y="3108934"/>
              <a:chExt cx="6744831" cy="1649994"/>
            </a:xfrm>
          </p:grpSpPr>
          <p:sp>
            <p:nvSpPr>
              <p:cNvPr id="45" name="Rectangle 44">
                <a:extLst>
                  <a:ext uri="{FF2B5EF4-FFF2-40B4-BE49-F238E27FC236}">
                    <a16:creationId xmlns:a16="http://schemas.microsoft.com/office/drawing/2014/main" id="{6ECABCC3-0BC5-41BF-BCDA-7C285EEB37A3}"/>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F386E1F4-8110-CE3B-C8D9-C35404698398}"/>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84A0B896-F00E-080B-A674-92143201CF24}"/>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82D2FA43-0A23-8CAF-32C0-B41BA3DC5D56}"/>
                  </a:ext>
                </a:extLst>
              </p:cNvPr>
              <p:cNvSpPr txBox="1"/>
              <p:nvPr/>
            </p:nvSpPr>
            <p:spPr>
              <a:xfrm>
                <a:off x="5242887" y="3234802"/>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49" name="Rectangle 48">
                <a:extLst>
                  <a:ext uri="{FF2B5EF4-FFF2-40B4-BE49-F238E27FC236}">
                    <a16:creationId xmlns:a16="http://schemas.microsoft.com/office/drawing/2014/main" id="{AF144719-13E4-09E1-9230-7F8FBF8A439A}"/>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48541A9A-46A1-01CC-C796-1F2E4F2A2A9B}"/>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51" name="Rectangle 50">
                <a:extLst>
                  <a:ext uri="{FF2B5EF4-FFF2-40B4-BE49-F238E27FC236}">
                    <a16:creationId xmlns:a16="http://schemas.microsoft.com/office/drawing/2014/main" id="{AB384D0F-07E0-EA5D-64C7-8337C1FD9471}"/>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B343EFC-C7DC-6F02-9062-BFBF27BB34C6}"/>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44" name="TextBox 43">
              <a:extLst>
                <a:ext uri="{FF2B5EF4-FFF2-40B4-BE49-F238E27FC236}">
                  <a16:creationId xmlns:a16="http://schemas.microsoft.com/office/drawing/2014/main" id="{BBF3FDE8-972B-EC0D-64DC-BCB7A1E923C3}"/>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4" name="Straight Arrow Connector 53">
            <a:extLst>
              <a:ext uri="{FF2B5EF4-FFF2-40B4-BE49-F238E27FC236}">
                <a16:creationId xmlns:a16="http://schemas.microsoft.com/office/drawing/2014/main" id="{3890CEB5-19B5-E87B-7F54-1F4B9E7B376F}"/>
              </a:ext>
            </a:extLst>
          </p:cNvPr>
          <p:cNvCxnSpPr>
            <a:cxnSpLocks/>
          </p:cNvCxnSpPr>
          <p:nvPr/>
        </p:nvCxnSpPr>
        <p:spPr>
          <a:xfrm flipH="1">
            <a:off x="1824543" y="1958109"/>
            <a:ext cx="1317834" cy="121315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D9BC66-F29F-F79E-BC11-B398B0DD0C19}"/>
              </a:ext>
            </a:extLst>
          </p:cNvPr>
          <p:cNvSpPr txBox="1"/>
          <p:nvPr/>
        </p:nvSpPr>
        <p:spPr>
          <a:xfrm>
            <a:off x="188200" y="3278909"/>
            <a:ext cx="2362989" cy="1200329"/>
          </a:xfrm>
          <a:prstGeom prst="rect">
            <a:avLst/>
          </a:prstGeom>
          <a:noFill/>
          <a:ln w="19050">
            <a:solidFill>
              <a:srgbClr val="FFC0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Typical ISR routine addresses like NMI, hard fault, EXTI for MCP2515 etc.</a:t>
            </a:r>
          </a:p>
        </p:txBody>
      </p:sp>
      <p:cxnSp>
        <p:nvCxnSpPr>
          <p:cNvPr id="57" name="Straight Arrow Connector 56">
            <a:extLst>
              <a:ext uri="{FF2B5EF4-FFF2-40B4-BE49-F238E27FC236}">
                <a16:creationId xmlns:a16="http://schemas.microsoft.com/office/drawing/2014/main" id="{F1AF23D5-D024-0820-2A00-737A9D45775D}"/>
              </a:ext>
            </a:extLst>
          </p:cNvPr>
          <p:cNvCxnSpPr>
            <a:cxnSpLocks/>
          </p:cNvCxnSpPr>
          <p:nvPr/>
        </p:nvCxnSpPr>
        <p:spPr>
          <a:xfrm>
            <a:off x="4054765" y="2153649"/>
            <a:ext cx="0" cy="152321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C55AD1F-4BB2-1E03-6060-6CAB7530FAE3}"/>
              </a:ext>
            </a:extLst>
          </p:cNvPr>
          <p:cNvSpPr txBox="1"/>
          <p:nvPr/>
        </p:nvSpPr>
        <p:spPr>
          <a:xfrm>
            <a:off x="2770651" y="3831532"/>
            <a:ext cx="3976122" cy="1200329"/>
          </a:xfrm>
          <a:prstGeom prst="rect">
            <a:avLst/>
          </a:prstGeom>
          <a:noFill/>
          <a:ln w="19050">
            <a:solidFill>
              <a:schemeClr val="accent6">
                <a:lumMod val="75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clock Initialization at 16MHz, SPI1 initialization at 8MHz (for MCP2515), SPI2 initialization at    ‘</a:t>
            </a:r>
            <a:r>
              <a:rPr lang="en-US" dirty="0" err="1">
                <a:latin typeface="Calibri" panose="020F0502020204030204" pitchFamily="34" charset="0"/>
                <a:ea typeface="Calibri" panose="020F0502020204030204" pitchFamily="34" charset="0"/>
                <a:cs typeface="Calibri" panose="020F0502020204030204" pitchFamily="34" charset="0"/>
              </a:rPr>
              <a:t>X’MHz</a:t>
            </a:r>
            <a:r>
              <a:rPr lang="en-US" dirty="0">
                <a:latin typeface="Calibri" panose="020F0502020204030204" pitchFamily="34" charset="0"/>
                <a:ea typeface="Calibri" panose="020F0502020204030204" pitchFamily="34" charset="0"/>
                <a:cs typeface="Calibri" panose="020F0502020204030204" pitchFamily="34" charset="0"/>
              </a:rPr>
              <a:t> (for SD card).</a:t>
            </a:r>
          </a:p>
        </p:txBody>
      </p:sp>
      <p:cxnSp>
        <p:nvCxnSpPr>
          <p:cNvPr id="60" name="Straight Arrow Connector 59">
            <a:extLst>
              <a:ext uri="{FF2B5EF4-FFF2-40B4-BE49-F238E27FC236}">
                <a16:creationId xmlns:a16="http://schemas.microsoft.com/office/drawing/2014/main" id="{5F3D6B57-9F9B-5C62-F21D-58BD053760FD}"/>
              </a:ext>
            </a:extLst>
          </p:cNvPr>
          <p:cNvCxnSpPr/>
          <p:nvPr/>
        </p:nvCxnSpPr>
        <p:spPr>
          <a:xfrm>
            <a:off x="6908800" y="2058518"/>
            <a:ext cx="0" cy="304642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ED26AF1-F362-8CE4-B56A-C7032776DCBD}"/>
              </a:ext>
            </a:extLst>
          </p:cNvPr>
          <p:cNvSpPr txBox="1"/>
          <p:nvPr/>
        </p:nvSpPr>
        <p:spPr>
          <a:xfrm>
            <a:off x="5900538" y="5181601"/>
            <a:ext cx="2680044" cy="1200329"/>
          </a:xfrm>
          <a:prstGeom prst="rect">
            <a:avLst/>
          </a:prstGeom>
          <a:noFill/>
          <a:ln w="19050">
            <a:solidFill>
              <a:srgbClr val="FFFF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Read only data like constant addresses for memory and register access.</a:t>
            </a:r>
          </a:p>
        </p:txBody>
      </p:sp>
      <p:cxnSp>
        <p:nvCxnSpPr>
          <p:cNvPr id="63" name="Straight Arrow Connector 62">
            <a:extLst>
              <a:ext uri="{FF2B5EF4-FFF2-40B4-BE49-F238E27FC236}">
                <a16:creationId xmlns:a16="http://schemas.microsoft.com/office/drawing/2014/main" id="{9BFCB74B-40B7-0848-9CDE-9363F2C8E48C}"/>
              </a:ext>
            </a:extLst>
          </p:cNvPr>
          <p:cNvCxnSpPr>
            <a:cxnSpLocks/>
          </p:cNvCxnSpPr>
          <p:nvPr/>
        </p:nvCxnSpPr>
        <p:spPr>
          <a:xfrm>
            <a:off x="8079412" y="2097224"/>
            <a:ext cx="889097" cy="99695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E780AB6-1223-5708-BC42-BE4FE4A2CE39}"/>
              </a:ext>
            </a:extLst>
          </p:cNvPr>
          <p:cNvSpPr txBox="1"/>
          <p:nvPr/>
        </p:nvSpPr>
        <p:spPr>
          <a:xfrm>
            <a:off x="8254786" y="3171265"/>
            <a:ext cx="3268798" cy="1477328"/>
          </a:xfrm>
          <a:prstGeom prst="rect">
            <a:avLst/>
          </a:prstGeom>
          <a:noFill/>
          <a:ln w="19050">
            <a:solidFill>
              <a:schemeClr val="accent1">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 data like J1939 structures, CAN structures and others which will be copied to SRAM during system initialization by startup code.</a:t>
            </a:r>
          </a:p>
        </p:txBody>
      </p:sp>
      <p:sp>
        <p:nvSpPr>
          <p:cNvPr id="69" name="TextBox 68">
            <a:extLst>
              <a:ext uri="{FF2B5EF4-FFF2-40B4-BE49-F238E27FC236}">
                <a16:creationId xmlns:a16="http://schemas.microsoft.com/office/drawing/2014/main" id="{132F3CC9-7BE9-9D7D-2FB6-1F91EC2B8045}"/>
              </a:ext>
            </a:extLst>
          </p:cNvPr>
          <p:cNvSpPr txBox="1"/>
          <p:nvPr/>
        </p:nvSpPr>
        <p:spPr>
          <a:xfrm rot="16200000">
            <a:off x="1953195"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sp>
        <p:nvSpPr>
          <p:cNvPr id="70" name="TextBox 69">
            <a:extLst>
              <a:ext uri="{FF2B5EF4-FFF2-40B4-BE49-F238E27FC236}">
                <a16:creationId xmlns:a16="http://schemas.microsoft.com/office/drawing/2014/main" id="{DD40EFCA-C39D-FF6F-6BA3-997DD4C9D75F}"/>
              </a:ext>
            </a:extLst>
          </p:cNvPr>
          <p:cNvSpPr txBox="1"/>
          <p:nvPr/>
        </p:nvSpPr>
        <p:spPr>
          <a:xfrm rot="16200000">
            <a:off x="9040243"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Tree>
    <p:extLst>
      <p:ext uri="{BB962C8B-B14F-4D97-AF65-F5344CB8AC3E}">
        <p14:creationId xmlns:p14="http://schemas.microsoft.com/office/powerpoint/2010/main" val="223752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EF293-50F8-7E59-A22C-0BC1B0BC5379}"/>
              </a:ext>
            </a:extLst>
          </p:cNvPr>
          <p:cNvSpPr txBox="1"/>
          <p:nvPr/>
        </p:nvSpPr>
        <p:spPr>
          <a:xfrm>
            <a:off x="591128" y="175491"/>
            <a:ext cx="6077527" cy="369332"/>
          </a:xfrm>
          <a:prstGeom prst="rect">
            <a:avLst/>
          </a:prstGeom>
          <a:noFill/>
        </p:spPr>
        <p:txBody>
          <a:bodyPr wrap="square" rtlCol="0">
            <a:spAutoFit/>
          </a:bodyPr>
          <a:lstStyle/>
          <a:p>
            <a:r>
              <a:rPr lang="en-US" dirty="0">
                <a:solidFill>
                  <a:schemeClr val="accent4">
                    <a:lumMod val="75000"/>
                  </a:schemeClr>
                </a:solidFill>
              </a:rPr>
              <a:t>Exclusive properties of programmer node firmware :</a:t>
            </a:r>
          </a:p>
        </p:txBody>
      </p:sp>
      <p:sp>
        <p:nvSpPr>
          <p:cNvPr id="8" name="TextBox 7">
            <a:extLst>
              <a:ext uri="{FF2B5EF4-FFF2-40B4-BE49-F238E27FC236}">
                <a16:creationId xmlns:a16="http://schemas.microsoft.com/office/drawing/2014/main" id="{187285D4-7D90-AD26-789B-A8509826D876}"/>
              </a:ext>
            </a:extLst>
          </p:cNvPr>
          <p:cNvSpPr txBox="1"/>
          <p:nvPr/>
        </p:nvSpPr>
        <p:spPr>
          <a:xfrm>
            <a:off x="591128" y="496750"/>
            <a:ext cx="10935854"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Auto communication state recovery on receiver’s instruction offering resumed and robust communication across power failures and system resets. This is done during CAN-J1939 initialization with a firmware transfer query using extended remote frame, triggered by programming node, receiver node will respond with command instructing fresh or resumed firmware transfer. </a:t>
            </a:r>
          </a:p>
          <a:p>
            <a:r>
              <a:rPr lang="en-US" dirty="0"/>
              <a:t>     </a:t>
            </a:r>
          </a:p>
          <a:p>
            <a:pPr marL="285750" indent="-285750">
              <a:buFont typeface="Wingdings" panose="05000000000000000000" pitchFamily="2" charset="2"/>
              <a:buChar char="q"/>
            </a:pPr>
            <a:r>
              <a:rPr lang="en-US" dirty="0"/>
              <a:t>Strict usage of static memory allocation avoiding run-time memory allocation and fragmentation issues, ensuring compatibility with industrial standards like MISRA 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Avoids unnecessary resource usage on programmer node by doing security algorithm computation on PC, this allows the programmer node to be chosen with limited resources that can handle CAN-J1939 protocol stack only. </a:t>
            </a:r>
          </a:p>
          <a:p>
            <a:pPr marL="285750" indent="-285750">
              <a:buFont typeface="Wingdings" panose="05000000000000000000" pitchFamily="2" charset="2"/>
              <a:buChar char="q"/>
            </a:pPr>
            <a:endParaRPr lang="en-US" dirty="0"/>
          </a:p>
        </p:txBody>
      </p:sp>
      <p:sp>
        <p:nvSpPr>
          <p:cNvPr id="9" name="Diamond 8">
            <a:extLst>
              <a:ext uri="{FF2B5EF4-FFF2-40B4-BE49-F238E27FC236}">
                <a16:creationId xmlns:a16="http://schemas.microsoft.com/office/drawing/2014/main" id="{8372A7AD-A2DB-C4F0-93EB-F298572FFA8B}"/>
              </a:ext>
            </a:extLst>
          </p:cNvPr>
          <p:cNvSpPr/>
          <p:nvPr/>
        </p:nvSpPr>
        <p:spPr>
          <a:xfrm>
            <a:off x="5024581" y="3813696"/>
            <a:ext cx="775855" cy="7389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10" name="Rectangle: Rounded Corners 9">
            <a:extLst>
              <a:ext uri="{FF2B5EF4-FFF2-40B4-BE49-F238E27FC236}">
                <a16:creationId xmlns:a16="http://schemas.microsoft.com/office/drawing/2014/main" id="{E4F60645-DFB4-1E74-D6DF-67F12BB059A8}"/>
              </a:ext>
            </a:extLst>
          </p:cNvPr>
          <p:cNvSpPr/>
          <p:nvPr/>
        </p:nvSpPr>
        <p:spPr>
          <a:xfrm>
            <a:off x="2613891" y="3915296"/>
            <a:ext cx="1311564"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While(1)</a:t>
            </a:r>
          </a:p>
        </p:txBody>
      </p:sp>
      <p:cxnSp>
        <p:nvCxnSpPr>
          <p:cNvPr id="12" name="Straight Arrow Connector 11">
            <a:extLst>
              <a:ext uri="{FF2B5EF4-FFF2-40B4-BE49-F238E27FC236}">
                <a16:creationId xmlns:a16="http://schemas.microsoft.com/office/drawing/2014/main" id="{5BE2D477-C2AC-E648-2602-7C14AF603EAE}"/>
              </a:ext>
            </a:extLst>
          </p:cNvPr>
          <p:cNvCxnSpPr/>
          <p:nvPr/>
        </p:nvCxnSpPr>
        <p:spPr>
          <a:xfrm>
            <a:off x="3990109" y="4183151"/>
            <a:ext cx="960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F114D9-93B4-003C-CE3A-7A739D1A9991}"/>
              </a:ext>
            </a:extLst>
          </p:cNvPr>
          <p:cNvCxnSpPr>
            <a:stCxn id="9" idx="2"/>
          </p:cNvCxnSpPr>
          <p:nvPr/>
        </p:nvCxnSpPr>
        <p:spPr>
          <a:xfrm flipH="1">
            <a:off x="5412508" y="4552606"/>
            <a:ext cx="1" cy="120164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C644E4D-2CF4-AD5A-77BB-A34DF6ADE8AB}"/>
              </a:ext>
            </a:extLst>
          </p:cNvPr>
          <p:cNvCxnSpPr>
            <a:cxnSpLocks/>
          </p:cNvCxnSpPr>
          <p:nvPr/>
        </p:nvCxnSpPr>
        <p:spPr>
          <a:xfrm>
            <a:off x="3269673" y="5754255"/>
            <a:ext cx="2142835"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DA6BE-CFE7-4D59-0668-42E7C9429D63}"/>
              </a:ext>
            </a:extLst>
          </p:cNvPr>
          <p:cNvCxnSpPr/>
          <p:nvPr/>
        </p:nvCxnSpPr>
        <p:spPr>
          <a:xfrm flipH="1">
            <a:off x="3269671" y="4552729"/>
            <a:ext cx="1" cy="120164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BEBDA-6C87-85B3-0BCE-C37B87B84D27}"/>
              </a:ext>
            </a:extLst>
          </p:cNvPr>
          <p:cNvCxnSpPr>
            <a:cxnSpLocks/>
          </p:cNvCxnSpPr>
          <p:nvPr/>
        </p:nvCxnSpPr>
        <p:spPr>
          <a:xfrm>
            <a:off x="1893455" y="4183150"/>
            <a:ext cx="5911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71FFAC-86C6-0A61-9907-8739A09418A8}"/>
              </a:ext>
            </a:extLst>
          </p:cNvPr>
          <p:cNvSpPr txBox="1"/>
          <p:nvPr/>
        </p:nvSpPr>
        <p:spPr>
          <a:xfrm>
            <a:off x="1459354" y="5299310"/>
            <a:ext cx="1505520" cy="523220"/>
          </a:xfrm>
          <a:prstGeom prst="rect">
            <a:avLst/>
          </a:prstGeom>
          <a:noFill/>
        </p:spPr>
        <p:txBody>
          <a:bodyPr wrap="square" rtlCol="0">
            <a:spAutoFit/>
          </a:bodyPr>
          <a:lstStyle/>
          <a:p>
            <a:r>
              <a:rPr lang="en-US" sz="1400" dirty="0"/>
              <a:t>Receiver’s command</a:t>
            </a:r>
          </a:p>
        </p:txBody>
      </p:sp>
      <p:sp>
        <p:nvSpPr>
          <p:cNvPr id="23" name="TextBox 22">
            <a:extLst>
              <a:ext uri="{FF2B5EF4-FFF2-40B4-BE49-F238E27FC236}">
                <a16:creationId xmlns:a16="http://schemas.microsoft.com/office/drawing/2014/main" id="{4C60F545-BC71-6DDA-D5F4-D8FA3A2AD15E}"/>
              </a:ext>
            </a:extLst>
          </p:cNvPr>
          <p:cNvSpPr txBox="1"/>
          <p:nvPr/>
        </p:nvSpPr>
        <p:spPr>
          <a:xfrm>
            <a:off x="3777672" y="5446478"/>
            <a:ext cx="1634835" cy="307777"/>
          </a:xfrm>
          <a:prstGeom prst="rect">
            <a:avLst/>
          </a:prstGeom>
          <a:noFill/>
        </p:spPr>
        <p:txBody>
          <a:bodyPr wrap="square" rtlCol="0">
            <a:spAutoFit/>
          </a:bodyPr>
          <a:lstStyle/>
          <a:p>
            <a:r>
              <a:rPr lang="en-US" sz="1400" dirty="0"/>
              <a:t>!command</a:t>
            </a:r>
          </a:p>
        </p:txBody>
      </p:sp>
      <p:sp>
        <p:nvSpPr>
          <p:cNvPr id="24" name="Rectangle: Rounded Corners 23">
            <a:extLst>
              <a:ext uri="{FF2B5EF4-FFF2-40B4-BE49-F238E27FC236}">
                <a16:creationId xmlns:a16="http://schemas.microsoft.com/office/drawing/2014/main" id="{E111E36C-2E76-28AE-EC11-B9610AB10CAD}"/>
              </a:ext>
            </a:extLst>
          </p:cNvPr>
          <p:cNvSpPr/>
          <p:nvPr/>
        </p:nvSpPr>
        <p:spPr>
          <a:xfrm>
            <a:off x="7352145" y="3915296"/>
            <a:ext cx="1450110"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get_block</a:t>
            </a:r>
            <a:r>
              <a:rPr lang="en-US" dirty="0"/>
              <a:t>()</a:t>
            </a:r>
          </a:p>
        </p:txBody>
      </p:sp>
      <p:cxnSp>
        <p:nvCxnSpPr>
          <p:cNvPr id="26" name="Straight Arrow Connector 25">
            <a:extLst>
              <a:ext uri="{FF2B5EF4-FFF2-40B4-BE49-F238E27FC236}">
                <a16:creationId xmlns:a16="http://schemas.microsoft.com/office/drawing/2014/main" id="{D7619814-8260-CD7B-6805-A0707A5B978B}"/>
              </a:ext>
            </a:extLst>
          </p:cNvPr>
          <p:cNvCxnSpPr/>
          <p:nvPr/>
        </p:nvCxnSpPr>
        <p:spPr>
          <a:xfrm>
            <a:off x="5902036" y="4183150"/>
            <a:ext cx="13577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1E7F32-6D84-12C2-E994-A3382FF34910}"/>
              </a:ext>
            </a:extLst>
          </p:cNvPr>
          <p:cNvSpPr txBox="1"/>
          <p:nvPr/>
        </p:nvSpPr>
        <p:spPr>
          <a:xfrm>
            <a:off x="5985163" y="3869129"/>
            <a:ext cx="1182255" cy="307777"/>
          </a:xfrm>
          <a:prstGeom prst="rect">
            <a:avLst/>
          </a:prstGeom>
          <a:noFill/>
        </p:spPr>
        <p:txBody>
          <a:bodyPr wrap="square" rtlCol="0">
            <a:spAutoFit/>
          </a:bodyPr>
          <a:lstStyle/>
          <a:p>
            <a:r>
              <a:rPr lang="en-US" sz="1400" dirty="0"/>
              <a:t>command</a:t>
            </a:r>
          </a:p>
        </p:txBody>
      </p:sp>
      <p:grpSp>
        <p:nvGrpSpPr>
          <p:cNvPr id="34" name="Group 33">
            <a:extLst>
              <a:ext uri="{FF2B5EF4-FFF2-40B4-BE49-F238E27FC236}">
                <a16:creationId xmlns:a16="http://schemas.microsoft.com/office/drawing/2014/main" id="{66ED6BD0-55E5-62A0-70DB-2C43DFB93AC8}"/>
              </a:ext>
            </a:extLst>
          </p:cNvPr>
          <p:cNvGrpSpPr/>
          <p:nvPr/>
        </p:nvGrpSpPr>
        <p:grpSpPr>
          <a:xfrm>
            <a:off x="10349349" y="3545036"/>
            <a:ext cx="1325412" cy="1244689"/>
            <a:chOff x="10349349" y="3869129"/>
            <a:chExt cx="1325412" cy="1244689"/>
          </a:xfrm>
        </p:grpSpPr>
        <p:grpSp>
          <p:nvGrpSpPr>
            <p:cNvPr id="30" name="Group 29">
              <a:extLst>
                <a:ext uri="{FF2B5EF4-FFF2-40B4-BE49-F238E27FC236}">
                  <a16:creationId xmlns:a16="http://schemas.microsoft.com/office/drawing/2014/main" id="{C976B28F-31CA-475E-860A-DB7DEC3A53E7}"/>
                </a:ext>
              </a:extLst>
            </p:cNvPr>
            <p:cNvGrpSpPr/>
            <p:nvPr/>
          </p:nvGrpSpPr>
          <p:grpSpPr>
            <a:xfrm>
              <a:off x="10349349" y="3869129"/>
              <a:ext cx="1325412" cy="616906"/>
              <a:chOff x="10349349" y="3869129"/>
              <a:chExt cx="1325412" cy="616906"/>
            </a:xfrm>
          </p:grpSpPr>
          <p:sp>
            <p:nvSpPr>
              <p:cNvPr id="28" name="Rectangle 27">
                <a:extLst>
                  <a:ext uri="{FF2B5EF4-FFF2-40B4-BE49-F238E27FC236}">
                    <a16:creationId xmlns:a16="http://schemas.microsoft.com/office/drawing/2014/main" id="{0F75D161-D124-3B49-5D97-F0F7FDBFC517}"/>
                  </a:ext>
                </a:extLst>
              </p:cNvPr>
              <p:cNvSpPr/>
              <p:nvPr/>
            </p:nvSpPr>
            <p:spPr>
              <a:xfrm>
                <a:off x="10353964" y="3869129"/>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block0</a:t>
                </a:r>
              </a:p>
            </p:txBody>
          </p:sp>
          <p:sp>
            <p:nvSpPr>
              <p:cNvPr id="29" name="Rectangle 28">
                <a:extLst>
                  <a:ext uri="{FF2B5EF4-FFF2-40B4-BE49-F238E27FC236}">
                    <a16:creationId xmlns:a16="http://schemas.microsoft.com/office/drawing/2014/main" id="{4876FD28-02D2-A22B-5837-27FAE81A2591}"/>
                  </a:ext>
                </a:extLst>
              </p:cNvPr>
              <p:cNvSpPr/>
              <p:nvPr/>
            </p:nvSpPr>
            <p:spPr>
              <a:xfrm>
                <a:off x="10349349" y="4178258"/>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block1</a:t>
                </a:r>
              </a:p>
            </p:txBody>
          </p:sp>
        </p:grpSp>
        <p:grpSp>
          <p:nvGrpSpPr>
            <p:cNvPr id="31" name="Group 30">
              <a:extLst>
                <a:ext uri="{FF2B5EF4-FFF2-40B4-BE49-F238E27FC236}">
                  <a16:creationId xmlns:a16="http://schemas.microsoft.com/office/drawing/2014/main" id="{A2BCB199-A179-477E-9230-DFF1813E505B}"/>
                </a:ext>
              </a:extLst>
            </p:cNvPr>
            <p:cNvGrpSpPr/>
            <p:nvPr/>
          </p:nvGrpSpPr>
          <p:grpSpPr>
            <a:xfrm>
              <a:off x="10349349" y="4496912"/>
              <a:ext cx="1325412" cy="616906"/>
              <a:chOff x="10349349" y="3859604"/>
              <a:chExt cx="1325412" cy="616906"/>
            </a:xfrm>
          </p:grpSpPr>
          <p:sp>
            <p:nvSpPr>
              <p:cNvPr id="32" name="Rectangle 31">
                <a:extLst>
                  <a:ext uri="{FF2B5EF4-FFF2-40B4-BE49-F238E27FC236}">
                    <a16:creationId xmlns:a16="http://schemas.microsoft.com/office/drawing/2014/main" id="{60F71EF5-EFCD-6EC3-EF5F-3310C7B13CFB}"/>
                  </a:ext>
                </a:extLst>
              </p:cNvPr>
              <p:cNvSpPr/>
              <p:nvPr/>
            </p:nvSpPr>
            <p:spPr>
              <a:xfrm>
                <a:off x="10353964" y="3859604"/>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block2</a:t>
                </a:r>
              </a:p>
            </p:txBody>
          </p:sp>
          <p:sp>
            <p:nvSpPr>
              <p:cNvPr id="33" name="Rectangle 32">
                <a:extLst>
                  <a:ext uri="{FF2B5EF4-FFF2-40B4-BE49-F238E27FC236}">
                    <a16:creationId xmlns:a16="http://schemas.microsoft.com/office/drawing/2014/main" id="{87A0F61D-27D1-2EDA-02C7-2CAF907C738C}"/>
                  </a:ext>
                </a:extLst>
              </p:cNvPr>
              <p:cNvSpPr/>
              <p:nvPr/>
            </p:nvSpPr>
            <p:spPr>
              <a:xfrm>
                <a:off x="10349349" y="416873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block3</a:t>
                </a:r>
              </a:p>
            </p:txBody>
          </p:sp>
        </p:grpSp>
      </p:grpSp>
      <p:grpSp>
        <p:nvGrpSpPr>
          <p:cNvPr id="38" name="Group 37">
            <a:extLst>
              <a:ext uri="{FF2B5EF4-FFF2-40B4-BE49-F238E27FC236}">
                <a16:creationId xmlns:a16="http://schemas.microsoft.com/office/drawing/2014/main" id="{E7C589A5-776D-A4FB-03A0-E7C0588E0308}"/>
              </a:ext>
            </a:extLst>
          </p:cNvPr>
          <p:cNvGrpSpPr/>
          <p:nvPr/>
        </p:nvGrpSpPr>
        <p:grpSpPr>
          <a:xfrm>
            <a:off x="10349349" y="5755893"/>
            <a:ext cx="1325412" cy="935849"/>
            <a:chOff x="10349349" y="4187783"/>
            <a:chExt cx="1325412" cy="935849"/>
          </a:xfrm>
        </p:grpSpPr>
        <p:sp>
          <p:nvSpPr>
            <p:cNvPr id="44" name="Rectangle 43">
              <a:extLst>
                <a:ext uri="{FF2B5EF4-FFF2-40B4-BE49-F238E27FC236}">
                  <a16:creationId xmlns:a16="http://schemas.microsoft.com/office/drawing/2014/main" id="{335EF852-CFF6-F067-AC50-1F99CF690181}"/>
                </a:ext>
              </a:extLst>
            </p:cNvPr>
            <p:cNvSpPr/>
            <p:nvPr/>
          </p:nvSpPr>
          <p:spPr>
            <a:xfrm>
              <a:off x="10349349" y="418778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block(N-2)</a:t>
              </a:r>
            </a:p>
          </p:txBody>
        </p:sp>
        <p:grpSp>
          <p:nvGrpSpPr>
            <p:cNvPr id="40" name="Group 39">
              <a:extLst>
                <a:ext uri="{FF2B5EF4-FFF2-40B4-BE49-F238E27FC236}">
                  <a16:creationId xmlns:a16="http://schemas.microsoft.com/office/drawing/2014/main" id="{2BD8CE85-B39E-A4BE-ABAF-8235A2D21BBC}"/>
                </a:ext>
              </a:extLst>
            </p:cNvPr>
            <p:cNvGrpSpPr/>
            <p:nvPr/>
          </p:nvGrpSpPr>
          <p:grpSpPr>
            <a:xfrm>
              <a:off x="10349349" y="4497201"/>
              <a:ext cx="1325412" cy="626431"/>
              <a:chOff x="10349349" y="3859893"/>
              <a:chExt cx="1325412" cy="626431"/>
            </a:xfrm>
          </p:grpSpPr>
          <p:sp>
            <p:nvSpPr>
              <p:cNvPr id="41" name="Rectangle 40">
                <a:extLst>
                  <a:ext uri="{FF2B5EF4-FFF2-40B4-BE49-F238E27FC236}">
                    <a16:creationId xmlns:a16="http://schemas.microsoft.com/office/drawing/2014/main" id="{461BDC17-80CF-5026-DDAC-82D664EAD4D0}"/>
                  </a:ext>
                </a:extLst>
              </p:cNvPr>
              <p:cNvSpPr/>
              <p:nvPr/>
            </p:nvSpPr>
            <p:spPr>
              <a:xfrm>
                <a:off x="10353964" y="385989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block(N-1)</a:t>
                </a:r>
              </a:p>
            </p:txBody>
          </p:sp>
          <p:sp>
            <p:nvSpPr>
              <p:cNvPr id="42" name="Rectangle 41">
                <a:extLst>
                  <a:ext uri="{FF2B5EF4-FFF2-40B4-BE49-F238E27FC236}">
                    <a16:creationId xmlns:a16="http://schemas.microsoft.com/office/drawing/2014/main" id="{CDD47A8E-683A-4FCA-E128-EC86861B6E94}"/>
                  </a:ext>
                </a:extLst>
              </p:cNvPr>
              <p:cNvSpPr/>
              <p:nvPr/>
            </p:nvSpPr>
            <p:spPr>
              <a:xfrm>
                <a:off x="10349349" y="4178547"/>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a:t>
                </a:r>
              </a:p>
            </p:txBody>
          </p:sp>
        </p:grpSp>
      </p:grpSp>
      <p:cxnSp>
        <p:nvCxnSpPr>
          <p:cNvPr id="46" name="Straight Connector 45">
            <a:extLst>
              <a:ext uri="{FF2B5EF4-FFF2-40B4-BE49-F238E27FC236}">
                <a16:creationId xmlns:a16="http://schemas.microsoft.com/office/drawing/2014/main" id="{62E985A2-88B7-5214-15D2-ABBD7FB074BB}"/>
              </a:ext>
            </a:extLst>
          </p:cNvPr>
          <p:cNvCxnSpPr/>
          <p:nvPr/>
        </p:nvCxnSpPr>
        <p:spPr>
          <a:xfrm>
            <a:off x="11009747" y="4904509"/>
            <a:ext cx="0" cy="77585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AC0B6F-B2EC-ACB9-9370-AACCAA67A195}"/>
              </a:ext>
            </a:extLst>
          </p:cNvPr>
          <p:cNvCxnSpPr>
            <a:stCxn id="24" idx="3"/>
          </p:cNvCxnSpPr>
          <p:nvPr/>
        </p:nvCxnSpPr>
        <p:spPr>
          <a:xfrm flipV="1">
            <a:off x="8802255" y="3545036"/>
            <a:ext cx="1547094" cy="638115"/>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6FFA4B4-EF71-0CC1-CEEC-044EC9249084}"/>
              </a:ext>
            </a:extLst>
          </p:cNvPr>
          <p:cNvCxnSpPr>
            <a:cxnSpLocks/>
            <a:stCxn id="24" idx="3"/>
          </p:cNvCxnSpPr>
          <p:nvPr/>
        </p:nvCxnSpPr>
        <p:spPr>
          <a:xfrm flipV="1">
            <a:off x="8802255" y="3863690"/>
            <a:ext cx="1547094" cy="319461"/>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42DEF9EB-D987-6D23-6712-7B940DF64472}"/>
              </a:ext>
            </a:extLst>
          </p:cNvPr>
          <p:cNvCxnSpPr>
            <a:cxnSpLocks/>
            <a:stCxn id="24" idx="3"/>
          </p:cNvCxnSpPr>
          <p:nvPr/>
        </p:nvCxnSpPr>
        <p:spPr>
          <a:xfrm flipV="1">
            <a:off x="8802255" y="4173108"/>
            <a:ext cx="1547094" cy="1004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B2C17CD1-3306-72BB-9B87-DB67565CFF6D}"/>
              </a:ext>
            </a:extLst>
          </p:cNvPr>
          <p:cNvCxnSpPr>
            <a:cxnSpLocks/>
            <a:stCxn id="24" idx="3"/>
          </p:cNvCxnSpPr>
          <p:nvPr/>
        </p:nvCxnSpPr>
        <p:spPr>
          <a:xfrm>
            <a:off x="8802255" y="4183151"/>
            <a:ext cx="1547094" cy="30697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E84F36DB-1C9A-8447-AB57-873A8B66F816}"/>
              </a:ext>
            </a:extLst>
          </p:cNvPr>
          <p:cNvCxnSpPr>
            <a:cxnSpLocks/>
            <a:stCxn id="24" idx="3"/>
          </p:cNvCxnSpPr>
          <p:nvPr/>
        </p:nvCxnSpPr>
        <p:spPr>
          <a:xfrm>
            <a:off x="8802255" y="4183151"/>
            <a:ext cx="1547094" cy="157519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904C4381-B412-1FF9-31E1-3E0BA921BA0D}"/>
              </a:ext>
            </a:extLst>
          </p:cNvPr>
          <p:cNvCxnSpPr>
            <a:cxnSpLocks/>
            <a:stCxn id="24" idx="3"/>
          </p:cNvCxnSpPr>
          <p:nvPr/>
        </p:nvCxnSpPr>
        <p:spPr>
          <a:xfrm>
            <a:off x="8802255" y="4183151"/>
            <a:ext cx="1551709" cy="1871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a:extLst>
              <a:ext uri="{FF2B5EF4-FFF2-40B4-BE49-F238E27FC236}">
                <a16:creationId xmlns:a16="http://schemas.microsoft.com/office/drawing/2014/main" id="{40849AEA-D597-37A3-F460-8848CE75C392}"/>
              </a:ext>
            </a:extLst>
          </p:cNvPr>
          <p:cNvCxnSpPr>
            <a:cxnSpLocks/>
            <a:stCxn id="24" idx="3"/>
          </p:cNvCxnSpPr>
          <p:nvPr/>
        </p:nvCxnSpPr>
        <p:spPr>
          <a:xfrm>
            <a:off x="8802255" y="4183151"/>
            <a:ext cx="1551709" cy="2189937"/>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8" name="TextBox 67">
            <a:extLst>
              <a:ext uri="{FF2B5EF4-FFF2-40B4-BE49-F238E27FC236}">
                <a16:creationId xmlns:a16="http://schemas.microsoft.com/office/drawing/2014/main" id="{6AE4144D-CA70-BCD0-A407-FEEB08FAEAF8}"/>
              </a:ext>
            </a:extLst>
          </p:cNvPr>
          <p:cNvSpPr txBox="1"/>
          <p:nvPr/>
        </p:nvSpPr>
        <p:spPr>
          <a:xfrm>
            <a:off x="3990109" y="6219199"/>
            <a:ext cx="3777670" cy="369332"/>
          </a:xfrm>
          <a:prstGeom prst="rect">
            <a:avLst/>
          </a:prstGeom>
          <a:noFill/>
        </p:spPr>
        <p:txBody>
          <a:bodyPr wrap="square" rtlCol="0">
            <a:spAutoFit/>
          </a:bodyPr>
          <a:lstStyle/>
          <a:p>
            <a:r>
              <a:rPr lang="en-US" dirty="0"/>
              <a:t>Communication state recovery </a:t>
            </a:r>
          </a:p>
        </p:txBody>
      </p:sp>
      <p:cxnSp>
        <p:nvCxnSpPr>
          <p:cNvPr id="72" name="Straight Arrow Connector 71">
            <a:extLst>
              <a:ext uri="{FF2B5EF4-FFF2-40B4-BE49-F238E27FC236}">
                <a16:creationId xmlns:a16="http://schemas.microsoft.com/office/drawing/2014/main" id="{B79133ED-DADE-A583-A25D-DA7865989BB9}"/>
              </a:ext>
            </a:extLst>
          </p:cNvPr>
          <p:cNvCxnSpPr/>
          <p:nvPr/>
        </p:nvCxnSpPr>
        <p:spPr>
          <a:xfrm>
            <a:off x="745837" y="4475002"/>
            <a:ext cx="0" cy="99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5068CE-A73A-2A4D-6EC6-1C31EB2A54D8}"/>
              </a:ext>
            </a:extLst>
          </p:cNvPr>
          <p:cNvCxnSpPr/>
          <p:nvPr/>
        </p:nvCxnSpPr>
        <p:spPr>
          <a:xfrm>
            <a:off x="1893455" y="4172819"/>
            <a:ext cx="0" cy="1155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37CDA8F-130D-55B8-11DF-8B08EA2361FC}"/>
              </a:ext>
            </a:extLst>
          </p:cNvPr>
          <p:cNvSpPr txBox="1"/>
          <p:nvPr/>
        </p:nvSpPr>
        <p:spPr>
          <a:xfrm>
            <a:off x="176790" y="3746073"/>
            <a:ext cx="2094056" cy="738664"/>
          </a:xfrm>
          <a:prstGeom prst="rect">
            <a:avLst/>
          </a:prstGeom>
          <a:noFill/>
        </p:spPr>
        <p:txBody>
          <a:bodyPr wrap="square" rtlCol="0">
            <a:spAutoFit/>
          </a:bodyPr>
          <a:lstStyle/>
          <a:p>
            <a:r>
              <a:rPr lang="en-US" sz="1400" dirty="0"/>
              <a:t>Programmer’s communication state recovery query</a:t>
            </a:r>
          </a:p>
        </p:txBody>
      </p:sp>
    </p:spTree>
    <p:extLst>
      <p:ext uri="{BB962C8B-B14F-4D97-AF65-F5344CB8AC3E}">
        <p14:creationId xmlns:p14="http://schemas.microsoft.com/office/powerpoint/2010/main" val="156321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BA204-8531-65AE-5E49-8F5E5A9C0351}"/>
              </a:ext>
            </a:extLst>
          </p:cNvPr>
          <p:cNvSpPr/>
          <p:nvPr/>
        </p:nvSpPr>
        <p:spPr>
          <a:xfrm>
            <a:off x="7210425" y="-9525"/>
            <a:ext cx="4981575" cy="37361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B45542-0F65-3BB5-661E-B96091451F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6112" y="169068"/>
            <a:ext cx="4981575" cy="373618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3B7DFB6-B091-A906-F03E-8011BECE644E}"/>
              </a:ext>
            </a:extLst>
          </p:cNvPr>
          <p:cNvSpPr txBox="1"/>
          <p:nvPr/>
        </p:nvSpPr>
        <p:spPr>
          <a:xfrm>
            <a:off x="450056" y="759618"/>
            <a:ext cx="5219700" cy="646331"/>
          </a:xfrm>
          <a:prstGeom prst="rect">
            <a:avLst/>
          </a:prstGeom>
          <a:noFill/>
        </p:spPr>
        <p:txBody>
          <a:bodyPr wrap="square" rtlCol="0">
            <a:spAutoFit/>
          </a:bodyPr>
          <a:lstStyle/>
          <a:p>
            <a:r>
              <a:rPr lang="en-US" dirty="0"/>
              <a:t>Programmer node boot-up and program flow :</a:t>
            </a:r>
          </a:p>
          <a:p>
            <a:endParaRPr lang="en-US" dirty="0"/>
          </a:p>
        </p:txBody>
      </p:sp>
      <p:sp>
        <p:nvSpPr>
          <p:cNvPr id="7" name="TextBox 6">
            <a:extLst>
              <a:ext uri="{FF2B5EF4-FFF2-40B4-BE49-F238E27FC236}">
                <a16:creationId xmlns:a16="http://schemas.microsoft.com/office/drawing/2014/main" id="{DFAA2D4F-6E57-4F20-BA6C-8C3AE45B910C}"/>
              </a:ext>
            </a:extLst>
          </p:cNvPr>
          <p:cNvSpPr txBox="1"/>
          <p:nvPr/>
        </p:nvSpPr>
        <p:spPr>
          <a:xfrm>
            <a:off x="450056" y="1695332"/>
            <a:ext cx="6438900"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t>Direct booting from flash memory by boot pins configuration on MCU.</a:t>
            </a:r>
          </a:p>
          <a:p>
            <a:endParaRPr lang="en-US" dirty="0"/>
          </a:p>
          <a:p>
            <a:pPr marL="285750" indent="-285750">
              <a:buFont typeface="Wingdings" panose="05000000000000000000" pitchFamily="2" charset="2"/>
              <a:buChar char="v"/>
            </a:pPr>
            <a:r>
              <a:rPr lang="en-US" dirty="0"/>
              <a:t>Low level hardware initialization by Reset handler.</a:t>
            </a:r>
          </a:p>
          <a:p>
            <a:endParaRPr lang="en-US" dirty="0"/>
          </a:p>
          <a:p>
            <a:pPr marL="285750" indent="-285750">
              <a:buFont typeface="Wingdings" panose="05000000000000000000" pitchFamily="2" charset="2"/>
              <a:buChar char="v"/>
            </a:pPr>
            <a:r>
              <a:rPr lang="en-US" dirty="0"/>
              <a:t>Jumping to main firmware for firmware transfer.</a:t>
            </a:r>
          </a:p>
          <a:p>
            <a:endParaRPr lang="en-US" dirty="0"/>
          </a:p>
          <a:p>
            <a:pPr marL="285750" indent="-285750">
              <a:buFont typeface="Wingdings" panose="05000000000000000000" pitchFamily="2" charset="2"/>
              <a:buChar char="v"/>
            </a:pPr>
            <a:r>
              <a:rPr lang="en-US" dirty="0"/>
              <a:t>Communication state recovery information exchange between programmer and receiver nodes.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Programmer nodes enters low power state after ‘disconnecting peripherals from supply’/’ firmware transfer’.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43713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DA4DD1-20FB-C141-303E-6283F0EA2F75}"/>
              </a:ext>
            </a:extLst>
          </p:cNvPr>
          <p:cNvSpPr txBox="1"/>
          <p:nvPr/>
        </p:nvSpPr>
        <p:spPr>
          <a:xfrm>
            <a:off x="2939449" y="0"/>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Receiver node firmware design and memory layout :</a:t>
            </a:r>
          </a:p>
        </p:txBody>
      </p:sp>
      <p:sp>
        <p:nvSpPr>
          <p:cNvPr id="16" name="TextBox 15">
            <a:extLst>
              <a:ext uri="{FF2B5EF4-FFF2-40B4-BE49-F238E27FC236}">
                <a16:creationId xmlns:a16="http://schemas.microsoft.com/office/drawing/2014/main" id="{B70A2B3D-A93D-1FB4-B751-52ACB8ADC28D}"/>
              </a:ext>
            </a:extLst>
          </p:cNvPr>
          <p:cNvSpPr txBox="1"/>
          <p:nvPr/>
        </p:nvSpPr>
        <p:spPr>
          <a:xfrm>
            <a:off x="480291" y="581891"/>
            <a:ext cx="11231418" cy="1754326"/>
          </a:xfrm>
          <a:prstGeom prst="rect">
            <a:avLst/>
          </a:prstGeom>
          <a:noFill/>
        </p:spPr>
        <p:txBody>
          <a:bodyPr wrap="square" rtlCol="0">
            <a:spAutoFit/>
          </a:bodyPr>
          <a:lstStyle/>
          <a:p>
            <a:r>
              <a:rPr lang="en-US" i="1" dirty="0">
                <a:highlight>
                  <a:srgbClr val="00FFFF"/>
                </a:highlight>
                <a:latin typeface="Calibri" panose="020F0502020204030204" pitchFamily="34" charset="0"/>
                <a:ea typeface="Calibri" panose="020F0502020204030204" pitchFamily="34" charset="0"/>
                <a:cs typeface="Calibri" panose="020F0502020204030204" pitchFamily="34" charset="0"/>
              </a:rPr>
              <a:t>Creating a usable Receiver MCU :</a:t>
            </a:r>
          </a:p>
          <a:p>
            <a:r>
              <a:rPr lang="en-US" dirty="0">
                <a:latin typeface="Calibri" panose="020F0502020204030204" pitchFamily="34" charset="0"/>
                <a:ea typeface="Calibri" panose="020F0502020204030204" pitchFamily="34" charset="0"/>
                <a:cs typeface="Calibri" panose="020F0502020204030204" pitchFamily="34" charset="0"/>
              </a:rPr>
              <a:t>All ECUs to be used in industrial machineries/automatic vehicles must be first flashed with a special firmware called “Custom Bootloader” which offers robust and reliable firmware update state recovery across power failures and system resets.</a:t>
            </a:r>
          </a:p>
          <a:p>
            <a:r>
              <a:rPr lang="en-US" dirty="0">
                <a:latin typeface="Calibri" panose="020F0502020204030204" pitchFamily="34" charset="0"/>
                <a:ea typeface="Calibri" panose="020F0502020204030204" pitchFamily="34" charset="0"/>
                <a:cs typeface="Calibri" panose="020F0502020204030204" pitchFamily="34" charset="0"/>
              </a:rPr>
              <a:t>All security algorithms and update routines are implemented in this custom bootloader.</a:t>
            </a:r>
          </a:p>
          <a:p>
            <a:r>
              <a:rPr lang="en-US" dirty="0">
                <a:latin typeface="Calibri" panose="020F0502020204030204" pitchFamily="34" charset="0"/>
                <a:ea typeface="Calibri" panose="020F0502020204030204" pitchFamily="34" charset="0"/>
                <a:cs typeface="Calibri" panose="020F0502020204030204" pitchFamily="34" charset="0"/>
              </a:rPr>
              <a:t>Let’s look at the memory layout of this custom bootloader.</a:t>
            </a:r>
          </a:p>
        </p:txBody>
      </p:sp>
      <p:grpSp>
        <p:nvGrpSpPr>
          <p:cNvPr id="35" name="Group 34">
            <a:extLst>
              <a:ext uri="{FF2B5EF4-FFF2-40B4-BE49-F238E27FC236}">
                <a16:creationId xmlns:a16="http://schemas.microsoft.com/office/drawing/2014/main" id="{B642C4D0-128D-7B5C-8134-9B48E38D1A0A}"/>
              </a:ext>
            </a:extLst>
          </p:cNvPr>
          <p:cNvGrpSpPr/>
          <p:nvPr/>
        </p:nvGrpSpPr>
        <p:grpSpPr>
          <a:xfrm>
            <a:off x="17489" y="2391944"/>
            <a:ext cx="7130777" cy="3609554"/>
            <a:chOff x="1503389" y="2449094"/>
            <a:chExt cx="7130777" cy="3609554"/>
          </a:xfrm>
        </p:grpSpPr>
        <p:grpSp>
          <p:nvGrpSpPr>
            <p:cNvPr id="17" name="Group 16">
              <a:extLst>
                <a:ext uri="{FF2B5EF4-FFF2-40B4-BE49-F238E27FC236}">
                  <a16:creationId xmlns:a16="http://schemas.microsoft.com/office/drawing/2014/main" id="{372572A2-C771-865A-2C6E-CDAEB02ED96B}"/>
                </a:ext>
              </a:extLst>
            </p:cNvPr>
            <p:cNvGrpSpPr/>
            <p:nvPr/>
          </p:nvGrpSpPr>
          <p:grpSpPr>
            <a:xfrm>
              <a:off x="1668398" y="2449094"/>
              <a:ext cx="6773729" cy="1718898"/>
              <a:chOff x="4651744" y="3014266"/>
              <a:chExt cx="6773729" cy="1718898"/>
            </a:xfrm>
          </p:grpSpPr>
          <p:grpSp>
            <p:nvGrpSpPr>
              <p:cNvPr id="18" name="Group 17">
                <a:extLst>
                  <a:ext uri="{FF2B5EF4-FFF2-40B4-BE49-F238E27FC236}">
                    <a16:creationId xmlns:a16="http://schemas.microsoft.com/office/drawing/2014/main" id="{BEA9F42F-C39F-F489-E16F-CCAAE21D3DB4}"/>
                  </a:ext>
                </a:extLst>
              </p:cNvPr>
              <p:cNvGrpSpPr/>
              <p:nvPr/>
            </p:nvGrpSpPr>
            <p:grpSpPr>
              <a:xfrm>
                <a:off x="4680642" y="3014266"/>
                <a:ext cx="6744831" cy="1718898"/>
                <a:chOff x="4680642" y="3040030"/>
                <a:chExt cx="6744831" cy="1718898"/>
              </a:xfrm>
            </p:grpSpPr>
            <p:sp>
              <p:nvSpPr>
                <p:cNvPr id="20" name="Rectangle 19">
                  <a:extLst>
                    <a:ext uri="{FF2B5EF4-FFF2-40B4-BE49-F238E27FC236}">
                      <a16:creationId xmlns:a16="http://schemas.microsoft.com/office/drawing/2014/main" id="{8DBF8541-E751-AB54-9844-BEA25ABF4D3B}"/>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DFF715B-B49F-BB01-6711-23C3825D66FB}"/>
                    </a:ext>
                  </a:extLst>
                </p:cNvPr>
                <p:cNvSpPr/>
                <p:nvPr/>
              </p:nvSpPr>
              <p:spPr>
                <a:xfrm>
                  <a:off x="4698748" y="3123910"/>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69D6567B-6FA0-1023-509B-C5037088A7AB}"/>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1D73011-7D06-03EB-890D-48B84FB323DC}"/>
                    </a:ext>
                  </a:extLst>
                </p:cNvPr>
                <p:cNvSpPr txBox="1"/>
                <p:nvPr/>
              </p:nvSpPr>
              <p:spPr>
                <a:xfrm>
                  <a:off x="4910383" y="3234802"/>
                  <a:ext cx="258031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4" name="Rectangle 23">
                  <a:extLst>
                    <a:ext uri="{FF2B5EF4-FFF2-40B4-BE49-F238E27FC236}">
                      <a16:creationId xmlns:a16="http://schemas.microsoft.com/office/drawing/2014/main" id="{2461AED8-3F3F-0EFD-D530-A1A0D5D7F9AE}"/>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5047A05-56B5-ACA4-5B4D-94A9D86CFB57}"/>
                    </a:ext>
                  </a:extLst>
                </p:cNvPr>
                <p:cNvSpPr txBox="1"/>
                <p:nvPr/>
              </p:nvSpPr>
              <p:spPr>
                <a:xfrm rot="16200000">
                  <a:off x="6821921" y="3570080"/>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6" name="Rectangle 25">
                  <a:extLst>
                    <a:ext uri="{FF2B5EF4-FFF2-40B4-BE49-F238E27FC236}">
                      <a16:creationId xmlns:a16="http://schemas.microsoft.com/office/drawing/2014/main" id="{29C16C1C-A567-5918-E983-E5ECB5573D0D}"/>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D0AC468E-81D8-A1B4-9FDB-3ED4738BEBEF}"/>
                    </a:ext>
                  </a:extLst>
                </p:cNvPr>
                <p:cNvSpPr txBox="1"/>
                <p:nvPr/>
              </p:nvSpPr>
              <p:spPr>
                <a:xfrm rot="16200000">
                  <a:off x="7807257" y="3199496"/>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9" name="TextBox 18">
                <a:extLst>
                  <a:ext uri="{FF2B5EF4-FFF2-40B4-BE49-F238E27FC236}">
                    <a16:creationId xmlns:a16="http://schemas.microsoft.com/office/drawing/2014/main" id="{9A47ACFE-8024-52DC-ED04-BE47DAD4BE43}"/>
                  </a:ext>
                </a:extLst>
              </p:cNvPr>
              <p:cNvSpPr txBox="1"/>
              <p:nvPr/>
            </p:nvSpPr>
            <p:spPr>
              <a:xfrm rot="16200000">
                <a:off x="4463130" y="3626849"/>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28" name="Straight Arrow Connector 27">
              <a:extLst>
                <a:ext uri="{FF2B5EF4-FFF2-40B4-BE49-F238E27FC236}">
                  <a16:creationId xmlns:a16="http://schemas.microsoft.com/office/drawing/2014/main" id="{988FB595-D7EE-CF16-D882-81EC9BA1D2C1}"/>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FF0B0A-F5CB-12D6-B213-6DAA9830628A}"/>
                </a:ext>
              </a:extLst>
            </p:cNvPr>
            <p:cNvSpPr txBox="1"/>
            <p:nvPr/>
          </p:nvSpPr>
          <p:spPr>
            <a:xfrm rot="16200000">
              <a:off x="905395" y="5091322"/>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30" name="Straight Arrow Connector 29">
              <a:extLst>
                <a:ext uri="{FF2B5EF4-FFF2-40B4-BE49-F238E27FC236}">
                  <a16:creationId xmlns:a16="http://schemas.microsoft.com/office/drawing/2014/main" id="{915FFC2C-85E3-D806-0CC0-E5911D79E616}"/>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5BC825-474A-E334-3DA3-96E14EBAB165}"/>
                </a:ext>
              </a:extLst>
            </p:cNvPr>
            <p:cNvSpPr txBox="1"/>
            <p:nvPr/>
          </p:nvSpPr>
          <p:spPr>
            <a:xfrm rot="16200000">
              <a:off x="7666840" y="5089817"/>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32" name="TextBox 31">
              <a:extLst>
                <a:ext uri="{FF2B5EF4-FFF2-40B4-BE49-F238E27FC236}">
                  <a16:creationId xmlns:a16="http://schemas.microsoft.com/office/drawing/2014/main" id="{DE17EF96-0010-F422-BE30-9165CF9551FA}"/>
                </a:ext>
              </a:extLst>
            </p:cNvPr>
            <p:cNvSpPr txBox="1"/>
            <p:nvPr/>
          </p:nvSpPr>
          <p:spPr>
            <a:xfrm>
              <a:off x="4431255" y="5664822"/>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33" name="Straight Arrow Connector 32">
              <a:extLst>
                <a:ext uri="{FF2B5EF4-FFF2-40B4-BE49-F238E27FC236}">
                  <a16:creationId xmlns:a16="http://schemas.microsoft.com/office/drawing/2014/main" id="{1EEC0B6D-0973-012B-5508-A8E8A4F4D465}"/>
                </a:ext>
              </a:extLst>
            </p:cNvPr>
            <p:cNvCxnSpPr>
              <a:cxnSpLocks/>
            </p:cNvCxnSpPr>
            <p:nvPr/>
          </p:nvCxnSpPr>
          <p:spPr>
            <a:xfrm>
              <a:off x="5427136" y="5844032"/>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9DB8FB-8ABA-73D0-DCB4-B341430A5788}"/>
                </a:ext>
              </a:extLst>
            </p:cNvPr>
            <p:cNvCxnSpPr>
              <a:stCxn id="32" idx="1"/>
            </p:cNvCxnSpPr>
            <p:nvPr/>
          </p:nvCxnSpPr>
          <p:spPr>
            <a:xfrm flipH="1">
              <a:off x="1872721" y="5849488"/>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3B8FC09-D815-99E8-1DC2-0BE6DD5081A5}"/>
              </a:ext>
            </a:extLst>
          </p:cNvPr>
          <p:cNvSpPr txBox="1"/>
          <p:nvPr/>
        </p:nvSpPr>
        <p:spPr>
          <a:xfrm>
            <a:off x="7323884" y="2420387"/>
            <a:ext cx="4703826"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IVT : basic ISRs like NMI, hard faults etc.</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.text : contains routines for security applications (AES and HMAC) and update routines.</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rodata</a:t>
            </a:r>
            <a:r>
              <a:rPr lang="en-US" dirty="0">
                <a:latin typeface="Calibri" panose="020F0502020204030204" pitchFamily="34" charset="0"/>
                <a:ea typeface="Calibri" panose="020F0502020204030204" pitchFamily="34" charset="0"/>
                <a:cs typeface="Calibri" panose="020F0502020204030204" pitchFamily="34" charset="0"/>
              </a:rPr>
              <a:t> : contains security algorithm data like KEY/IV/S boxes/Constant matrices.</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.data : contains modifiable data for bootloader like subsequent IVs. </a:t>
            </a:r>
          </a:p>
        </p:txBody>
      </p:sp>
      <p:sp>
        <p:nvSpPr>
          <p:cNvPr id="37" name="TextBox 36">
            <a:extLst>
              <a:ext uri="{FF2B5EF4-FFF2-40B4-BE49-F238E27FC236}">
                <a16:creationId xmlns:a16="http://schemas.microsoft.com/office/drawing/2014/main" id="{1810EDAD-FCB4-E441-9374-DD48D26E2638}"/>
              </a:ext>
            </a:extLst>
          </p:cNvPr>
          <p:cNvSpPr txBox="1"/>
          <p:nvPr/>
        </p:nvSpPr>
        <p:spPr>
          <a:xfrm>
            <a:off x="23839" y="5977004"/>
            <a:ext cx="1182700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SRAM layout for this custom bootloader will be similar to that of programmer node since SRAM generally contains stack, .data and .</a:t>
            </a:r>
            <a:r>
              <a:rPr lang="en-US" dirty="0" err="1">
                <a:latin typeface="Calibri" panose="020F0502020204030204" pitchFamily="34" charset="0"/>
                <a:ea typeface="Calibri" panose="020F0502020204030204" pitchFamily="34" charset="0"/>
                <a:cs typeface="Calibri" panose="020F0502020204030204" pitchFamily="34" charset="0"/>
              </a:rPr>
              <a:t>bss</a:t>
            </a:r>
            <a:r>
              <a:rPr lang="en-US" dirty="0">
                <a:latin typeface="Calibri" panose="020F0502020204030204" pitchFamily="34" charset="0"/>
                <a:ea typeface="Calibri" panose="020F0502020204030204" pitchFamily="34" charset="0"/>
                <a:cs typeface="Calibri" panose="020F0502020204030204" pitchFamily="34" charset="0"/>
              </a:rPr>
              <a:t> and its enough for our implementation.</a:t>
            </a:r>
          </a:p>
        </p:txBody>
      </p:sp>
    </p:spTree>
    <p:extLst>
      <p:ext uri="{BB962C8B-B14F-4D97-AF65-F5344CB8AC3E}">
        <p14:creationId xmlns:p14="http://schemas.microsoft.com/office/powerpoint/2010/main" val="48214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E3320E-7642-6175-1CB7-4D5B9CC1115C}"/>
              </a:ext>
            </a:extLst>
          </p:cNvPr>
          <p:cNvSpPr txBox="1"/>
          <p:nvPr/>
        </p:nvSpPr>
        <p:spPr>
          <a:xfrm>
            <a:off x="1004934" y="162962"/>
            <a:ext cx="5232903" cy="369332"/>
          </a:xfrm>
          <a:prstGeom prst="rect">
            <a:avLst/>
          </a:prstGeom>
          <a:noFill/>
        </p:spPr>
        <p:txBody>
          <a:bodyPr wrap="square" rtlCol="0">
            <a:spAutoFit/>
          </a:bodyPr>
          <a:lstStyle/>
          <a:p>
            <a:r>
              <a:rPr lang="en-US" dirty="0"/>
              <a:t>Topics to be covered :</a:t>
            </a:r>
          </a:p>
        </p:txBody>
      </p:sp>
    </p:spTree>
    <p:extLst>
      <p:ext uri="{BB962C8B-B14F-4D97-AF65-F5344CB8AC3E}">
        <p14:creationId xmlns:p14="http://schemas.microsoft.com/office/powerpoint/2010/main" val="2308301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E87D6-71CD-44FE-F14C-08C860DBFAAC}"/>
              </a:ext>
            </a:extLst>
          </p:cNvPr>
          <p:cNvSpPr txBox="1"/>
          <p:nvPr/>
        </p:nvSpPr>
        <p:spPr>
          <a:xfrm>
            <a:off x="591128" y="-3621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custom bootloader :</a:t>
            </a:r>
          </a:p>
        </p:txBody>
      </p:sp>
      <p:sp>
        <p:nvSpPr>
          <p:cNvPr id="3" name="TextBox 2">
            <a:extLst>
              <a:ext uri="{FF2B5EF4-FFF2-40B4-BE49-F238E27FC236}">
                <a16:creationId xmlns:a16="http://schemas.microsoft.com/office/drawing/2014/main" id="{A3556E57-43E1-819E-CC3F-8128841755DA}"/>
              </a:ext>
            </a:extLst>
          </p:cNvPr>
          <p:cNvSpPr txBox="1"/>
          <p:nvPr/>
        </p:nvSpPr>
        <p:spPr>
          <a:xfrm>
            <a:off x="591128" y="249629"/>
            <a:ext cx="11363326" cy="6093976"/>
          </a:xfrm>
          <a:prstGeom prst="rect">
            <a:avLst/>
          </a:prstGeom>
          <a:noFill/>
        </p:spPr>
        <p:txBody>
          <a:bodyPr wrap="square" rtlCol="0">
            <a:spAutoFit/>
          </a:bodyPr>
          <a:lstStyle/>
          <a:p>
            <a:pPr marL="285750" indent="-285750">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Handles the firmware security execution and updates avoiding repetitive inclusion in new firmware on each update, independent of the underlying communication mechanism for firmware transfer, thus can be used with other physical layer protocols.</a:t>
            </a:r>
          </a:p>
          <a:p>
            <a:endParaRPr lang="en-US" sz="15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a:solidFill>
                  <a:srgbClr val="00B050"/>
                </a:solidFill>
                <a:latin typeface="Calibri" panose="020F0502020204030204" pitchFamily="34" charset="0"/>
                <a:ea typeface="Calibri" panose="020F0502020204030204" pitchFamily="34" charset="0"/>
                <a:cs typeface="Calibri" panose="020F0502020204030204" pitchFamily="34" charset="0"/>
              </a:rPr>
              <a:t>Auto-recovery of firmware update state offering robust and resumed firmware update including both security execution and flashing. This is done via a system reset by the receiver node on firmware transfer completion (now the firmware is in receiver’s SD card), on reset, bootloader checks for pending system updates by reading a sector of SD card which store system state information for firmware updates, thus offering reference for the new firmware development which must be strictly followed.</a:t>
            </a:r>
          </a:p>
          <a:p>
            <a:endParaRPr lang="en-US" sz="150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Binds SPI communication routines into it, thus receiver firmware can directly use the addresses of those routines to communicate over any SPI channel.</a:t>
            </a:r>
          </a:p>
          <a:p>
            <a:endParaRPr lang="en-US" sz="15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a:solidFill>
                  <a:srgbClr val="00B050"/>
                </a:solidFill>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endParaRPr lang="en-US" sz="150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Pseudo file system implementation for SD card offering high level APIs to interact with SD card, receiver node firmware must use these APIs via function pointers to interact with SD card, though low-level access is not allowed for security concerns. This API allows limited access to the SD card like access to the firmware read and write, setting system update byte in SD card </a:t>
            </a:r>
            <a:r>
              <a:rPr lang="en-US" sz="1500" dirty="0" err="1">
                <a:latin typeface="Calibri" panose="020F0502020204030204" pitchFamily="34" charset="0"/>
                <a:ea typeface="Calibri" panose="020F0502020204030204" pitchFamily="34" charset="0"/>
                <a:cs typeface="Calibri" panose="020F0502020204030204" pitchFamily="34" charset="0"/>
              </a:rPr>
              <a:t>etc</a:t>
            </a:r>
            <a:r>
              <a:rPr lang="en-US" sz="1500" dirty="0">
                <a:latin typeface="Calibri" panose="020F0502020204030204" pitchFamily="34" charset="0"/>
                <a:ea typeface="Calibri" panose="020F0502020204030204" pitchFamily="34" charset="0"/>
                <a:cs typeface="Calibri" panose="020F0502020204030204" pitchFamily="34" charset="0"/>
              </a:rPr>
              <a:t> preventing accidental writes to critical sectors.</a:t>
            </a:r>
            <a:r>
              <a:rPr lang="en-US" sz="1500" dirty="0"/>
              <a:t> </a:t>
            </a:r>
            <a:r>
              <a:rPr lang="en-US" sz="1500" dirty="0">
                <a:latin typeface="Calibri" panose="020F0502020204030204" pitchFamily="34" charset="0"/>
                <a:ea typeface="Calibri" panose="020F0502020204030204" pitchFamily="34" charset="0"/>
                <a:cs typeface="Calibri" panose="020F0502020204030204" pitchFamily="34" charset="0"/>
              </a:rPr>
              <a:t>Bootloader specific fields are encrypted (light weight encryption) offering resistance against low level access of SD card via SPI drivers and bootloader specific </a:t>
            </a:r>
            <a:r>
              <a:rPr lang="en-US" sz="1500" dirty="0" err="1">
                <a:latin typeface="Calibri" panose="020F0502020204030204" pitchFamily="34" charset="0"/>
                <a:ea typeface="Calibri" panose="020F0502020204030204" pitchFamily="34" charset="0"/>
                <a:cs typeface="Calibri" panose="020F0502020204030204" pitchFamily="34" charset="0"/>
              </a:rPr>
              <a:t>pFS</a:t>
            </a:r>
            <a:r>
              <a:rPr lang="en-US" sz="1500" dirty="0">
                <a:latin typeface="Calibri" panose="020F0502020204030204" pitchFamily="34" charset="0"/>
                <a:ea typeface="Calibri" panose="020F0502020204030204" pitchFamily="34" charset="0"/>
                <a:cs typeface="Calibri" panose="020F0502020204030204" pitchFamily="34" charset="0"/>
              </a:rPr>
              <a:t> API routines are password protected to prevent intentional and accidental access to these routine preventing critical data corruption.</a:t>
            </a:r>
          </a:p>
          <a:p>
            <a:endParaRPr lang="en-US" sz="15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a:latin typeface="Calibri" panose="020F0502020204030204" pitchFamily="34" charset="0"/>
                <a:ea typeface="Calibri" panose="020F0502020204030204" pitchFamily="34" charset="0"/>
                <a:cs typeface="Calibri" panose="020F0502020204030204" pitchFamily="34" charset="0"/>
              </a:rPr>
              <a:t>Configures the system into a knows state like configuring system clock </a:t>
            </a:r>
            <a:r>
              <a:rPr lang="en-US" sz="1500" dirty="0" err="1">
                <a:latin typeface="Calibri" panose="020F0502020204030204" pitchFamily="34" charset="0"/>
                <a:ea typeface="Calibri" panose="020F0502020204030204" pitchFamily="34" charset="0"/>
                <a:cs typeface="Calibri" panose="020F0502020204030204" pitchFamily="34" charset="0"/>
              </a:rPr>
              <a:t>etc</a:t>
            </a:r>
            <a:r>
              <a:rPr lang="en-US" sz="1500" dirty="0">
                <a:latin typeface="Calibri" panose="020F0502020204030204" pitchFamily="34" charset="0"/>
                <a:ea typeface="Calibri" panose="020F0502020204030204" pitchFamily="34" charset="0"/>
                <a:cs typeface="Calibri" panose="020F0502020204030204" pitchFamily="34" charset="0"/>
              </a:rPr>
              <a:t> which need not to be done by firmware again unless explicitly needed.</a:t>
            </a:r>
          </a:p>
          <a:p>
            <a:pPr marL="285750" indent="-285750">
              <a:buFont typeface="Wingdings" panose="05000000000000000000" pitchFamily="2" charset="2"/>
              <a:buChar char="q"/>
            </a:pPr>
            <a:endParaRPr lang="en-US" sz="15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500" dirty="0" err="1">
                <a:latin typeface="Calibri" panose="020F0502020204030204" pitchFamily="34" charset="0"/>
                <a:ea typeface="Calibri" panose="020F0502020204030204" pitchFamily="34" charset="0"/>
                <a:cs typeface="Calibri" panose="020F0502020204030204" pitchFamily="34" charset="0"/>
              </a:rPr>
              <a:t>pFS</a:t>
            </a:r>
            <a:r>
              <a:rPr lang="en-US" sz="1500" dirty="0">
                <a:latin typeface="Calibri" panose="020F0502020204030204" pitchFamily="34" charset="0"/>
                <a:ea typeface="Calibri" panose="020F0502020204030204" pitchFamily="34" charset="0"/>
                <a:cs typeface="Calibri" panose="020F0502020204030204" pitchFamily="34" charset="0"/>
              </a:rPr>
              <a:t> APIs are designed in a way that the firmware region can be used to store some other large data via the same routine(must be done with caution)</a:t>
            </a:r>
          </a:p>
        </p:txBody>
      </p:sp>
    </p:spTree>
    <p:extLst>
      <p:ext uri="{BB962C8B-B14F-4D97-AF65-F5344CB8AC3E}">
        <p14:creationId xmlns:p14="http://schemas.microsoft.com/office/powerpoint/2010/main" val="161623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083973-A351-E2E6-EB5B-A90AAB5BF034}"/>
              </a:ext>
            </a:extLst>
          </p:cNvPr>
          <p:cNvGrpSpPr/>
          <p:nvPr/>
        </p:nvGrpSpPr>
        <p:grpSpPr>
          <a:xfrm>
            <a:off x="8172450" y="-102395"/>
            <a:ext cx="3876676" cy="4214813"/>
            <a:chOff x="8153400" y="-150020"/>
            <a:chExt cx="3876676" cy="4214813"/>
          </a:xfrm>
        </p:grpSpPr>
        <p:sp>
          <p:nvSpPr>
            <p:cNvPr id="5" name="Rectangle 4">
              <a:extLst>
                <a:ext uri="{FF2B5EF4-FFF2-40B4-BE49-F238E27FC236}">
                  <a16:creationId xmlns:a16="http://schemas.microsoft.com/office/drawing/2014/main" id="{2842619E-8EFE-66E3-47B5-E03D1E3E1D49}"/>
                </a:ext>
              </a:extLst>
            </p:cNvPr>
            <p:cNvSpPr/>
            <p:nvPr/>
          </p:nvSpPr>
          <p:spPr>
            <a:xfrm>
              <a:off x="8153400" y="95250"/>
              <a:ext cx="3876676" cy="3705225"/>
            </a:xfrm>
            <a:prstGeom prst="rect">
              <a:avLst/>
            </a:prstGeom>
            <a:ln/>
            <a:effectLst>
              <a:glow rad="2286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F4ED37-5064-6C5D-2F41-2A4ACB739B2B}"/>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513" y="-150020"/>
              <a:ext cx="3600450" cy="4214813"/>
            </a:xfrm>
            <a:prstGeom prst="rect">
              <a:avLst/>
            </a:prstGeom>
          </p:spPr>
        </p:pic>
      </p:grpSp>
      <p:sp>
        <p:nvSpPr>
          <p:cNvPr id="7" name="TextBox 6">
            <a:extLst>
              <a:ext uri="{FF2B5EF4-FFF2-40B4-BE49-F238E27FC236}">
                <a16:creationId xmlns:a16="http://schemas.microsoft.com/office/drawing/2014/main" id="{B9AEB154-103E-3830-626F-074A42FE89C8}"/>
              </a:ext>
            </a:extLst>
          </p:cNvPr>
          <p:cNvSpPr txBox="1"/>
          <p:nvPr/>
        </p:nvSpPr>
        <p:spPr>
          <a:xfrm>
            <a:off x="695325" y="142875"/>
            <a:ext cx="4648200" cy="923330"/>
          </a:xfrm>
          <a:prstGeom prst="rect">
            <a:avLst/>
          </a:prstGeom>
          <a:noFill/>
        </p:spPr>
        <p:txBody>
          <a:bodyPr wrap="square" rtlCol="0">
            <a:spAutoFit/>
          </a:bodyPr>
          <a:lstStyle/>
          <a:p>
            <a:r>
              <a:rPr lang="en-US" dirty="0">
                <a:solidFill>
                  <a:schemeClr val="accent6">
                    <a:lumMod val="75000"/>
                  </a:schemeClr>
                </a:solidFill>
              </a:rPr>
              <a:t>Data organization and pseudo file system </a:t>
            </a:r>
          </a:p>
          <a:p>
            <a:r>
              <a:rPr lang="en-US" dirty="0">
                <a:solidFill>
                  <a:schemeClr val="accent6">
                    <a:lumMod val="75000"/>
                  </a:schemeClr>
                </a:solidFill>
              </a:rPr>
              <a:t>implementation on receiver’s SD card :</a:t>
            </a:r>
          </a:p>
          <a:p>
            <a:endParaRPr lang="en-US" dirty="0">
              <a:solidFill>
                <a:schemeClr val="accent6">
                  <a:lumMod val="75000"/>
                </a:schemeClr>
              </a:solidFill>
            </a:endParaRPr>
          </a:p>
        </p:txBody>
      </p:sp>
      <p:sp>
        <p:nvSpPr>
          <p:cNvPr id="8" name="TextBox 7">
            <a:extLst>
              <a:ext uri="{FF2B5EF4-FFF2-40B4-BE49-F238E27FC236}">
                <a16:creationId xmlns:a16="http://schemas.microsoft.com/office/drawing/2014/main" id="{2FC31642-E72A-ED52-18AA-DAD17CAF6B29}"/>
              </a:ext>
            </a:extLst>
          </p:cNvPr>
          <p:cNvSpPr txBox="1"/>
          <p:nvPr/>
        </p:nvSpPr>
        <p:spPr>
          <a:xfrm>
            <a:off x="695325" y="862606"/>
            <a:ext cx="6867525" cy="563231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SD card on receiver node stores critical information without which the entire implementations seems to be uncompleted. Along with the received firmware, it stores critical system state recovery information for both communication and update processes.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All the information and firmware which is stored in receiver’s SD card</a:t>
            </a:r>
          </a:p>
          <a:p>
            <a:r>
              <a:rPr lang="en-US" dirty="0">
                <a:latin typeface="Calibri" panose="020F0502020204030204" pitchFamily="34" charset="0"/>
                <a:ea typeface="Calibri" panose="020F0502020204030204" pitchFamily="34" charset="0"/>
                <a:cs typeface="Calibri" panose="020F0502020204030204" pitchFamily="34" charset="0"/>
              </a:rPr>
              <a:t>Is stored in an organized way.</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contains only 3 sections for now (can be extended in future),</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0 : keeps update state recovery information.</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1 : keeps communication state recovery information.</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2-N : received firmware.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offers an API which the firmware can use to access the SD card in a systematic and secure manner.</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Sector 1 is used to store general communication state recovery information, not just for CAN-J1939 protocol, though the idea is to use this sector for communication state information for firmware transfer only but can be extended to general use.</a:t>
            </a:r>
          </a:p>
        </p:txBody>
      </p:sp>
    </p:spTree>
    <p:extLst>
      <p:ext uri="{BB962C8B-B14F-4D97-AF65-F5344CB8AC3E}">
        <p14:creationId xmlns:p14="http://schemas.microsoft.com/office/powerpoint/2010/main" val="285396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1A1D5B-3831-64FF-FFDB-F604A7BF07E1}"/>
              </a:ext>
            </a:extLst>
          </p:cNvPr>
          <p:cNvSpPr txBox="1"/>
          <p:nvPr/>
        </p:nvSpPr>
        <p:spPr>
          <a:xfrm>
            <a:off x="5119687" y="-7380"/>
            <a:ext cx="300037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SD card Sector size : 512 Bytes</a:t>
            </a:r>
          </a:p>
        </p:txBody>
      </p:sp>
      <p:grpSp>
        <p:nvGrpSpPr>
          <p:cNvPr id="51" name="Group 50">
            <a:extLst>
              <a:ext uri="{FF2B5EF4-FFF2-40B4-BE49-F238E27FC236}">
                <a16:creationId xmlns:a16="http://schemas.microsoft.com/office/drawing/2014/main" id="{9BED3D30-6C5D-AE2A-090E-2EF1FEDB01FF}"/>
              </a:ext>
            </a:extLst>
          </p:cNvPr>
          <p:cNvGrpSpPr/>
          <p:nvPr/>
        </p:nvGrpSpPr>
        <p:grpSpPr>
          <a:xfrm>
            <a:off x="466725" y="1372"/>
            <a:ext cx="11455657" cy="1979829"/>
            <a:chOff x="466725" y="706222"/>
            <a:chExt cx="11455657" cy="1979829"/>
          </a:xfrm>
        </p:grpSpPr>
        <p:sp>
          <p:nvSpPr>
            <p:cNvPr id="13" name="TextBox 12">
              <a:extLst>
                <a:ext uri="{FF2B5EF4-FFF2-40B4-BE49-F238E27FC236}">
                  <a16:creationId xmlns:a16="http://schemas.microsoft.com/office/drawing/2014/main" id="{BD69A9A6-7C8F-7F36-B9C4-D6E40937C117}"/>
                </a:ext>
              </a:extLst>
            </p:cNvPr>
            <p:cNvSpPr txBox="1"/>
            <p:nvPr/>
          </p:nvSpPr>
          <p:spPr>
            <a:xfrm>
              <a:off x="1548884" y="729736"/>
              <a:ext cx="1041916" cy="369332"/>
            </a:xfrm>
            <a:prstGeom prst="rect">
              <a:avLst/>
            </a:prstGeom>
            <a:noFill/>
          </p:spPr>
          <p:txBody>
            <a:bodyPr wrap="square" rtlCol="0">
              <a:spAutoFit/>
            </a:bodyPr>
            <a:lstStyle/>
            <a:p>
              <a:r>
                <a:rPr lang="en-US" dirty="0"/>
                <a:t>0x00…0</a:t>
              </a:r>
            </a:p>
          </p:txBody>
        </p:sp>
        <p:sp>
          <p:nvSpPr>
            <p:cNvPr id="18" name="TextBox 17">
              <a:extLst>
                <a:ext uri="{FF2B5EF4-FFF2-40B4-BE49-F238E27FC236}">
                  <a16:creationId xmlns:a16="http://schemas.microsoft.com/office/drawing/2014/main" id="{19960914-3217-1D22-D760-73B648B6623A}"/>
                </a:ext>
              </a:extLst>
            </p:cNvPr>
            <p:cNvSpPr txBox="1"/>
            <p:nvPr/>
          </p:nvSpPr>
          <p:spPr>
            <a:xfrm>
              <a:off x="10880466" y="706222"/>
              <a:ext cx="1041916" cy="369332"/>
            </a:xfrm>
            <a:prstGeom prst="rect">
              <a:avLst/>
            </a:prstGeom>
            <a:noFill/>
          </p:spPr>
          <p:txBody>
            <a:bodyPr wrap="square" rtlCol="0">
              <a:spAutoFit/>
            </a:bodyPr>
            <a:lstStyle/>
            <a:p>
              <a:r>
                <a:rPr lang="en-US" dirty="0"/>
                <a:t>0xFF…F</a:t>
              </a:r>
            </a:p>
          </p:txBody>
        </p:sp>
        <p:grpSp>
          <p:nvGrpSpPr>
            <p:cNvPr id="50" name="Group 49">
              <a:extLst>
                <a:ext uri="{FF2B5EF4-FFF2-40B4-BE49-F238E27FC236}">
                  <a16:creationId xmlns:a16="http://schemas.microsoft.com/office/drawing/2014/main" id="{F76DCED1-5DFD-8F89-7113-FA6D19C17577}"/>
                </a:ext>
              </a:extLst>
            </p:cNvPr>
            <p:cNvGrpSpPr/>
            <p:nvPr/>
          </p:nvGrpSpPr>
          <p:grpSpPr>
            <a:xfrm>
              <a:off x="466725" y="781050"/>
              <a:ext cx="11334750" cy="1905001"/>
              <a:chOff x="466725" y="781050"/>
              <a:chExt cx="11334750" cy="1905001"/>
            </a:xfrm>
          </p:grpSpPr>
          <p:cxnSp>
            <p:nvCxnSpPr>
              <p:cNvPr id="15" name="Straight Connector 14">
                <a:extLst>
                  <a:ext uri="{FF2B5EF4-FFF2-40B4-BE49-F238E27FC236}">
                    <a16:creationId xmlns:a16="http://schemas.microsoft.com/office/drawing/2014/main" id="{A50DD878-7178-A2E6-DB71-5BF3FEE4CA4A}"/>
                  </a:ext>
                </a:extLst>
              </p:cNvPr>
              <p:cNvCxnSpPr>
                <a:cxnSpLocks/>
              </p:cNvCxnSpPr>
              <p:nvPr/>
            </p:nvCxnSpPr>
            <p:spPr>
              <a:xfrm>
                <a:off x="250876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99BD8CCE-E983-041C-B735-F8AEEE4E730E}"/>
                  </a:ext>
                </a:extLst>
              </p:cNvPr>
              <p:cNvCxnSpPr>
                <a:cxnSpLocks/>
              </p:cNvCxnSpPr>
              <p:nvPr/>
            </p:nvCxnSpPr>
            <p:spPr>
              <a:xfrm>
                <a:off x="1180147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grpSp>
            <p:nvGrpSpPr>
              <p:cNvPr id="49" name="Group 48">
                <a:extLst>
                  <a:ext uri="{FF2B5EF4-FFF2-40B4-BE49-F238E27FC236}">
                    <a16:creationId xmlns:a16="http://schemas.microsoft.com/office/drawing/2014/main" id="{E51775EB-A3A7-4ABC-F840-196C7E26163A}"/>
                  </a:ext>
                </a:extLst>
              </p:cNvPr>
              <p:cNvGrpSpPr/>
              <p:nvPr/>
            </p:nvGrpSpPr>
            <p:grpSpPr>
              <a:xfrm>
                <a:off x="466725" y="1085851"/>
                <a:ext cx="11334750" cy="1600200"/>
                <a:chOff x="466725" y="1095376"/>
                <a:chExt cx="11334750" cy="1600200"/>
              </a:xfrm>
            </p:grpSpPr>
            <p:grpSp>
              <p:nvGrpSpPr>
                <p:cNvPr id="11" name="Group 10">
                  <a:extLst>
                    <a:ext uri="{FF2B5EF4-FFF2-40B4-BE49-F238E27FC236}">
                      <a16:creationId xmlns:a16="http://schemas.microsoft.com/office/drawing/2014/main" id="{F1EDE5CF-0CDC-8EE6-13E1-96B0EC60DF09}"/>
                    </a:ext>
                  </a:extLst>
                </p:cNvPr>
                <p:cNvGrpSpPr/>
                <p:nvPr/>
              </p:nvGrpSpPr>
              <p:grpSpPr>
                <a:xfrm>
                  <a:off x="466725" y="1095376"/>
                  <a:ext cx="11334750" cy="1600200"/>
                  <a:chOff x="495300" y="523876"/>
                  <a:chExt cx="11334750" cy="1600200"/>
                </a:xfrm>
              </p:grpSpPr>
              <p:grpSp>
                <p:nvGrpSpPr>
                  <p:cNvPr id="4" name="Group 3">
                    <a:extLst>
                      <a:ext uri="{FF2B5EF4-FFF2-40B4-BE49-F238E27FC236}">
                        <a16:creationId xmlns:a16="http://schemas.microsoft.com/office/drawing/2014/main" id="{82100D10-ADF5-F7AB-F237-54E365734DFE}"/>
                      </a:ext>
                    </a:extLst>
                  </p:cNvPr>
                  <p:cNvGrpSpPr/>
                  <p:nvPr/>
                </p:nvGrpSpPr>
                <p:grpSpPr>
                  <a:xfrm>
                    <a:off x="495300" y="866776"/>
                    <a:ext cx="933450" cy="914400"/>
                    <a:chOff x="2486025" y="904876"/>
                    <a:chExt cx="933450" cy="914400"/>
                  </a:xfrm>
                </p:grpSpPr>
                <p:sp>
                  <p:nvSpPr>
                    <p:cNvPr id="3" name="Oval 2">
                      <a:extLst>
                        <a:ext uri="{FF2B5EF4-FFF2-40B4-BE49-F238E27FC236}">
                          <a16:creationId xmlns:a16="http://schemas.microsoft.com/office/drawing/2014/main" id="{EB5BA121-4390-F957-AA43-5D740BBD2255}"/>
                        </a:ext>
                      </a:extLst>
                    </p:cNvPr>
                    <p:cNvSpPr/>
                    <p:nvPr/>
                  </p:nvSpPr>
                  <p:spPr>
                    <a:xfrm>
                      <a:off x="2486025" y="904876"/>
                      <a:ext cx="93345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A514B83-4E76-249E-99EB-39EB9B41A9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9375" y="1028700"/>
                      <a:ext cx="647700" cy="647700"/>
                    </a:xfrm>
                    <a:prstGeom prst="rect">
                      <a:avLst/>
                    </a:prstGeom>
                  </p:spPr>
                </p:pic>
              </p:grpSp>
              <p:sp>
                <p:nvSpPr>
                  <p:cNvPr id="5" name="Rectangle 4">
                    <a:extLst>
                      <a:ext uri="{FF2B5EF4-FFF2-40B4-BE49-F238E27FC236}">
                        <a16:creationId xmlns:a16="http://schemas.microsoft.com/office/drawing/2014/main" id="{501FF923-49D6-E854-1B12-145E99A88455}"/>
                      </a:ext>
                    </a:extLst>
                  </p:cNvPr>
                  <p:cNvSpPr/>
                  <p:nvPr/>
                </p:nvSpPr>
                <p:spPr>
                  <a:xfrm>
                    <a:off x="2524125" y="523876"/>
                    <a:ext cx="9305925"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776295-3CCE-BF07-29AC-EC2FCC1D6CAD}"/>
                      </a:ext>
                    </a:extLst>
                  </p:cNvPr>
                  <p:cNvCxnSpPr>
                    <a:stCxn id="3" idx="0"/>
                  </p:cNvCxnSpPr>
                  <p:nvPr/>
                </p:nvCxnSpPr>
                <p:spPr>
                  <a:xfrm flipV="1">
                    <a:off x="962025" y="5238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B0B589-1481-72FF-6A34-921F3AE2B584}"/>
                      </a:ext>
                    </a:extLst>
                  </p:cNvPr>
                  <p:cNvCxnSpPr>
                    <a:cxnSpLocks/>
                    <a:stCxn id="3" idx="4"/>
                  </p:cNvCxnSpPr>
                  <p:nvPr/>
                </p:nvCxnSpPr>
                <p:spPr>
                  <a:xfrm>
                    <a:off x="962025" y="17811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5F1455A-4A6B-7AEC-0CC9-F40D837444C4}"/>
                    </a:ext>
                  </a:extLst>
                </p:cNvPr>
                <p:cNvSpPr/>
                <p:nvPr/>
              </p:nvSpPr>
              <p:spPr>
                <a:xfrm>
                  <a:off x="2499529" y="1095376"/>
                  <a:ext cx="958334"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Sector 0</a:t>
                  </a:r>
                </a:p>
              </p:txBody>
            </p:sp>
            <p:sp>
              <p:nvSpPr>
                <p:cNvPr id="21" name="Rectangle 20">
                  <a:extLst>
                    <a:ext uri="{FF2B5EF4-FFF2-40B4-BE49-F238E27FC236}">
                      <a16:creationId xmlns:a16="http://schemas.microsoft.com/office/drawing/2014/main" id="{4895DCCE-32AA-2153-9FCD-BA6AC95CD2E9}"/>
                    </a:ext>
                  </a:extLst>
                </p:cNvPr>
                <p:cNvSpPr/>
                <p:nvPr/>
              </p:nvSpPr>
              <p:spPr>
                <a:xfrm>
                  <a:off x="3461843" y="1095376"/>
                  <a:ext cx="958334" cy="16002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Sector1</a:t>
                  </a:r>
                </a:p>
              </p:txBody>
            </p:sp>
            <p:sp>
              <p:nvSpPr>
                <p:cNvPr id="22" name="Rectangle 21">
                  <a:extLst>
                    <a:ext uri="{FF2B5EF4-FFF2-40B4-BE49-F238E27FC236}">
                      <a16:creationId xmlns:a16="http://schemas.microsoft.com/office/drawing/2014/main" id="{7CF90F42-4552-9424-82BE-2D985BC2B40E}"/>
                    </a:ext>
                  </a:extLst>
                </p:cNvPr>
                <p:cNvSpPr/>
                <p:nvPr/>
              </p:nvSpPr>
              <p:spPr>
                <a:xfrm>
                  <a:off x="4424340" y="1095376"/>
                  <a:ext cx="5722978"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Secured firmware with IV and HMAC code.</a:t>
                  </a:r>
                </a:p>
                <a:p>
                  <a:pPr algn="ctr"/>
                  <a:r>
                    <a:rPr lang="en-US" dirty="0"/>
                    <a:t>Sector 2 – Sector N</a:t>
                  </a:r>
                </a:p>
              </p:txBody>
            </p:sp>
            <p:cxnSp>
              <p:nvCxnSpPr>
                <p:cNvPr id="24" name="Straight Arrow Connector 23">
                  <a:extLst>
                    <a:ext uri="{FF2B5EF4-FFF2-40B4-BE49-F238E27FC236}">
                      <a16:creationId xmlns:a16="http://schemas.microsoft.com/office/drawing/2014/main" id="{4692F0F7-A975-DA4A-2799-DEBE4497F87D}"/>
                    </a:ext>
                  </a:extLst>
                </p:cNvPr>
                <p:cNvCxnSpPr/>
                <p:nvPr/>
              </p:nvCxnSpPr>
              <p:spPr>
                <a:xfrm>
                  <a:off x="10521433" y="1838325"/>
                  <a:ext cx="9678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grpSp>
      <p:cxnSp>
        <p:nvCxnSpPr>
          <p:cNvPr id="57" name="Straight Arrow Connector 56">
            <a:extLst>
              <a:ext uri="{FF2B5EF4-FFF2-40B4-BE49-F238E27FC236}">
                <a16:creationId xmlns:a16="http://schemas.microsoft.com/office/drawing/2014/main" id="{A4CE2C4D-4F15-25EA-DF1B-10AC3814C4DD}"/>
              </a:ext>
            </a:extLst>
          </p:cNvPr>
          <p:cNvCxnSpPr>
            <a:cxnSpLocks/>
          </p:cNvCxnSpPr>
          <p:nvPr/>
        </p:nvCxnSpPr>
        <p:spPr>
          <a:xfrm>
            <a:off x="6220699" y="2468463"/>
            <a:ext cx="14183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D2FBF6C-94C3-5E53-97B7-F7A505B99085}"/>
              </a:ext>
            </a:extLst>
          </p:cNvPr>
          <p:cNvCxnSpPr>
            <a:cxnSpLocks/>
          </p:cNvCxnSpPr>
          <p:nvPr/>
        </p:nvCxnSpPr>
        <p:spPr>
          <a:xfrm>
            <a:off x="6220699" y="2784347"/>
            <a:ext cx="1418351" cy="816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A105EFAB-595B-9489-001E-F0F3F2EE0486}"/>
              </a:ext>
            </a:extLst>
          </p:cNvPr>
          <p:cNvCxnSpPr>
            <a:cxnSpLocks/>
          </p:cNvCxnSpPr>
          <p:nvPr/>
        </p:nvCxnSpPr>
        <p:spPr>
          <a:xfrm>
            <a:off x="6241592" y="4187025"/>
            <a:ext cx="1397458" cy="2141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7255A8B2-D88C-1782-82B2-92BBEEA9AF6D}"/>
              </a:ext>
            </a:extLst>
          </p:cNvPr>
          <p:cNvGrpSpPr/>
          <p:nvPr/>
        </p:nvGrpSpPr>
        <p:grpSpPr>
          <a:xfrm>
            <a:off x="3893579" y="2162801"/>
            <a:ext cx="2288146" cy="4041577"/>
            <a:chOff x="3893579" y="2162801"/>
            <a:chExt cx="2288146" cy="4041577"/>
          </a:xfrm>
        </p:grpSpPr>
        <p:grpSp>
          <p:nvGrpSpPr>
            <p:cNvPr id="44" name="Group 43">
              <a:extLst>
                <a:ext uri="{FF2B5EF4-FFF2-40B4-BE49-F238E27FC236}">
                  <a16:creationId xmlns:a16="http://schemas.microsoft.com/office/drawing/2014/main" id="{7CB15B3B-45A7-F0D8-DA19-75E7FAD5A388}"/>
                </a:ext>
              </a:extLst>
            </p:cNvPr>
            <p:cNvGrpSpPr/>
            <p:nvPr/>
          </p:nvGrpSpPr>
          <p:grpSpPr>
            <a:xfrm>
              <a:off x="3893579" y="2162801"/>
              <a:ext cx="2288146" cy="4041577"/>
              <a:chOff x="6998729" y="1943725"/>
              <a:chExt cx="2288146" cy="4041577"/>
            </a:xfrm>
          </p:grpSpPr>
          <p:grpSp>
            <p:nvGrpSpPr>
              <p:cNvPr id="53" name="Group 52">
                <a:extLst>
                  <a:ext uri="{FF2B5EF4-FFF2-40B4-BE49-F238E27FC236}">
                    <a16:creationId xmlns:a16="http://schemas.microsoft.com/office/drawing/2014/main" id="{5DD0C8DC-10A2-1837-E6B9-7C411307EDD8}"/>
                  </a:ext>
                </a:extLst>
              </p:cNvPr>
              <p:cNvGrpSpPr/>
              <p:nvPr/>
            </p:nvGrpSpPr>
            <p:grpSpPr>
              <a:xfrm>
                <a:off x="6998729" y="1943725"/>
                <a:ext cx="2288146" cy="4041577"/>
                <a:chOff x="6998729" y="2724775"/>
                <a:chExt cx="2288146" cy="4041577"/>
              </a:xfrm>
            </p:grpSpPr>
            <p:sp>
              <p:nvSpPr>
                <p:cNvPr id="35" name="Rectangle 34">
                  <a:extLst>
                    <a:ext uri="{FF2B5EF4-FFF2-40B4-BE49-F238E27FC236}">
                      <a16:creationId xmlns:a16="http://schemas.microsoft.com/office/drawing/2014/main" id="{426E3238-E78C-143A-2E08-241E4E52D678}"/>
                    </a:ext>
                  </a:extLst>
                </p:cNvPr>
                <p:cNvSpPr/>
                <p:nvPr/>
              </p:nvSpPr>
              <p:spPr>
                <a:xfrm>
                  <a:off x="8315325" y="2876550"/>
                  <a:ext cx="971550" cy="3752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0B9B1A1E-22C2-AF2E-29D2-6B102929C0D1}"/>
                    </a:ext>
                  </a:extLst>
                </p:cNvPr>
                <p:cNvCxnSpPr/>
                <p:nvPr/>
              </p:nvCxnSpPr>
              <p:spPr>
                <a:xfrm>
                  <a:off x="7737989" y="28765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EF42E6B-708D-4539-AE9D-2BAA0BD6E03B}"/>
                    </a:ext>
                  </a:extLst>
                </p:cNvPr>
                <p:cNvSpPr txBox="1"/>
                <p:nvPr/>
              </p:nvSpPr>
              <p:spPr>
                <a:xfrm>
                  <a:off x="6998729" y="2724775"/>
                  <a:ext cx="805935" cy="307777"/>
                </a:xfrm>
                <a:prstGeom prst="rect">
                  <a:avLst/>
                </a:prstGeom>
                <a:noFill/>
              </p:spPr>
              <p:txBody>
                <a:bodyPr wrap="square" rtlCol="0">
                  <a:spAutoFit/>
                </a:bodyPr>
                <a:lstStyle/>
                <a:p>
                  <a:r>
                    <a:rPr lang="en-US" sz="1400" dirty="0"/>
                    <a:t>0x0000</a:t>
                  </a:r>
                </a:p>
              </p:txBody>
            </p:sp>
            <p:cxnSp>
              <p:nvCxnSpPr>
                <p:cNvPr id="39" name="Straight Arrow Connector 38">
                  <a:extLst>
                    <a:ext uri="{FF2B5EF4-FFF2-40B4-BE49-F238E27FC236}">
                      <a16:creationId xmlns:a16="http://schemas.microsoft.com/office/drawing/2014/main" id="{28D81E91-6C75-2B5E-955E-E91114D89281}"/>
                    </a:ext>
                  </a:extLst>
                </p:cNvPr>
                <p:cNvCxnSpPr/>
                <p:nvPr/>
              </p:nvCxnSpPr>
              <p:spPr>
                <a:xfrm>
                  <a:off x="7785614" y="66103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12AD62B4-29E8-E1D0-1A40-2DDC26FF82CD}"/>
                    </a:ext>
                  </a:extLst>
                </p:cNvPr>
                <p:cNvSpPr txBox="1"/>
                <p:nvPr/>
              </p:nvSpPr>
              <p:spPr>
                <a:xfrm>
                  <a:off x="7046354" y="6458575"/>
                  <a:ext cx="805935" cy="307777"/>
                </a:xfrm>
                <a:prstGeom prst="rect">
                  <a:avLst/>
                </a:prstGeom>
                <a:noFill/>
              </p:spPr>
              <p:txBody>
                <a:bodyPr wrap="square" rtlCol="0">
                  <a:spAutoFit/>
                </a:bodyPr>
                <a:lstStyle/>
                <a:p>
                  <a:r>
                    <a:rPr lang="en-US" sz="1400" dirty="0"/>
                    <a:t>0x01FF</a:t>
                  </a:r>
                </a:p>
              </p:txBody>
            </p:sp>
            <p:cxnSp>
              <p:nvCxnSpPr>
                <p:cNvPr id="42" name="Straight Connector 41">
                  <a:extLst>
                    <a:ext uri="{FF2B5EF4-FFF2-40B4-BE49-F238E27FC236}">
                      <a16:creationId xmlns:a16="http://schemas.microsoft.com/office/drawing/2014/main" id="{09C032BC-278C-5EF7-B689-EBBE8FDFF1B6}"/>
                    </a:ext>
                  </a:extLst>
                </p:cNvPr>
                <p:cNvCxnSpPr/>
                <p:nvPr/>
              </p:nvCxnSpPr>
              <p:spPr>
                <a:xfrm flipV="1">
                  <a:off x="7737989" y="2876550"/>
                  <a:ext cx="577336" cy="76265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3DC93F-B412-A3C5-1274-537740E1D375}"/>
                    </a:ext>
                  </a:extLst>
                </p:cNvPr>
                <p:cNvCxnSpPr>
                  <a:cxnSpLocks/>
                </p:cNvCxnSpPr>
                <p:nvPr/>
              </p:nvCxnSpPr>
              <p:spPr>
                <a:xfrm>
                  <a:off x="7737989" y="4162425"/>
                  <a:ext cx="577336" cy="246697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FBA187E-EF5B-D7BB-C9F4-F02EEE1B5E0E}"/>
                  </a:ext>
                </a:extLst>
              </p:cNvPr>
              <p:cNvGrpSpPr/>
              <p:nvPr/>
            </p:nvGrpSpPr>
            <p:grpSpPr>
              <a:xfrm>
                <a:off x="8315325" y="2095500"/>
                <a:ext cx="971550" cy="876300"/>
                <a:chOff x="8315325" y="2095500"/>
                <a:chExt cx="971550" cy="876300"/>
              </a:xfrm>
            </p:grpSpPr>
            <p:sp>
              <p:nvSpPr>
                <p:cNvPr id="54" name="Rectangle 53">
                  <a:extLst>
                    <a:ext uri="{FF2B5EF4-FFF2-40B4-BE49-F238E27FC236}">
                      <a16:creationId xmlns:a16="http://schemas.microsoft.com/office/drawing/2014/main" id="{B45798E6-042F-889F-A482-996C8205FDFF}"/>
                    </a:ext>
                  </a:extLst>
                </p:cNvPr>
                <p:cNvSpPr/>
                <p:nvPr/>
              </p:nvSpPr>
              <p:spPr>
                <a:xfrm>
                  <a:off x="8315325" y="2095500"/>
                  <a:ext cx="971550" cy="3077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Byte 0</a:t>
                  </a:r>
                </a:p>
              </p:txBody>
            </p:sp>
            <p:sp>
              <p:nvSpPr>
                <p:cNvPr id="55" name="Rectangle 54">
                  <a:extLst>
                    <a:ext uri="{FF2B5EF4-FFF2-40B4-BE49-F238E27FC236}">
                      <a16:creationId xmlns:a16="http://schemas.microsoft.com/office/drawing/2014/main" id="{773032BE-9D27-60FA-B328-EDAF26A52AF1}"/>
                    </a:ext>
                  </a:extLst>
                </p:cNvPr>
                <p:cNvSpPr/>
                <p:nvPr/>
              </p:nvSpPr>
              <p:spPr>
                <a:xfrm>
                  <a:off x="8315325" y="240327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1-4</a:t>
                  </a:r>
                </a:p>
              </p:txBody>
            </p:sp>
            <p:sp>
              <p:nvSpPr>
                <p:cNvPr id="62" name="Rectangle 61">
                  <a:extLst>
                    <a:ext uri="{FF2B5EF4-FFF2-40B4-BE49-F238E27FC236}">
                      <a16:creationId xmlns:a16="http://schemas.microsoft.com/office/drawing/2014/main" id="{E43F2142-24E8-BFDB-D290-7693C2DA45D7}"/>
                    </a:ext>
                  </a:extLst>
                </p:cNvPr>
                <p:cNvSpPr/>
                <p:nvPr/>
              </p:nvSpPr>
              <p:spPr>
                <a:xfrm>
                  <a:off x="8315325" y="268902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5-8</a:t>
                  </a:r>
                </a:p>
              </p:txBody>
            </p:sp>
          </p:grpSp>
        </p:grpSp>
        <p:sp>
          <p:nvSpPr>
            <p:cNvPr id="16" name="TextBox 15">
              <a:extLst>
                <a:ext uri="{FF2B5EF4-FFF2-40B4-BE49-F238E27FC236}">
                  <a16:creationId xmlns:a16="http://schemas.microsoft.com/office/drawing/2014/main" id="{A8055C36-E575-FA39-D31A-2B0C3B5715B2}"/>
                </a:ext>
              </a:extLst>
            </p:cNvPr>
            <p:cNvSpPr txBox="1"/>
            <p:nvPr/>
          </p:nvSpPr>
          <p:spPr>
            <a:xfrm rot="16200000">
              <a:off x="4379544" y="4653123"/>
              <a:ext cx="2549235" cy="369332"/>
            </a:xfrm>
            <a:prstGeom prst="rect">
              <a:avLst/>
            </a:prstGeom>
            <a:noFill/>
          </p:spPr>
          <p:txBody>
            <a:bodyPr wrap="square" rtlCol="0">
              <a:spAutoFit/>
            </a:bodyPr>
            <a:lstStyle/>
            <a:p>
              <a:r>
                <a:rPr lang="en-US" dirty="0"/>
                <a:t>Reserved for future</a:t>
              </a:r>
            </a:p>
          </p:txBody>
        </p:sp>
      </p:grpSp>
      <p:grpSp>
        <p:nvGrpSpPr>
          <p:cNvPr id="52" name="Group 51">
            <a:extLst>
              <a:ext uri="{FF2B5EF4-FFF2-40B4-BE49-F238E27FC236}">
                <a16:creationId xmlns:a16="http://schemas.microsoft.com/office/drawing/2014/main" id="{4E24D3FA-E8D2-7536-3758-E246B974E091}"/>
              </a:ext>
            </a:extLst>
          </p:cNvPr>
          <p:cNvGrpSpPr/>
          <p:nvPr/>
        </p:nvGrpSpPr>
        <p:grpSpPr>
          <a:xfrm>
            <a:off x="1323976" y="1990725"/>
            <a:ext cx="3299340" cy="1609725"/>
            <a:chOff x="1323976" y="2771775"/>
            <a:chExt cx="3299340" cy="1609725"/>
          </a:xfrm>
        </p:grpSpPr>
        <p:sp>
          <p:nvSpPr>
            <p:cNvPr id="25" name="Right Brace 24">
              <a:extLst>
                <a:ext uri="{FF2B5EF4-FFF2-40B4-BE49-F238E27FC236}">
                  <a16:creationId xmlns:a16="http://schemas.microsoft.com/office/drawing/2014/main" id="{FBE2879C-12C6-455D-0D9B-D8AB77575831}"/>
                </a:ext>
              </a:extLst>
            </p:cNvPr>
            <p:cNvSpPr/>
            <p:nvPr/>
          </p:nvSpPr>
          <p:spPr>
            <a:xfrm rot="5400000">
              <a:off x="2804040" y="2466975"/>
              <a:ext cx="361950" cy="9715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28" name="Straight Connector 27">
              <a:extLst>
                <a:ext uri="{FF2B5EF4-FFF2-40B4-BE49-F238E27FC236}">
                  <a16:creationId xmlns:a16="http://schemas.microsoft.com/office/drawing/2014/main" id="{499D14CD-E06F-30C7-B541-9A71B69282EE}"/>
                </a:ext>
              </a:extLst>
            </p:cNvPr>
            <p:cNvCxnSpPr>
              <a:cxnSpLocks/>
            </p:cNvCxnSpPr>
            <p:nvPr/>
          </p:nvCxnSpPr>
          <p:spPr>
            <a:xfrm flipH="1">
              <a:off x="2981325" y="3133725"/>
              <a:ext cx="3690" cy="695325"/>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820B052-412E-169F-B9E9-9B8B65A695A7}"/>
                </a:ext>
              </a:extLst>
            </p:cNvPr>
            <p:cNvSpPr txBox="1"/>
            <p:nvPr/>
          </p:nvSpPr>
          <p:spPr>
            <a:xfrm>
              <a:off x="1323976" y="3858280"/>
              <a:ext cx="3299340" cy="523220"/>
            </a:xfrm>
            <a:prstGeom prst="rect">
              <a:avLst/>
            </a:prstGeom>
            <a:noFill/>
            <a:ln w="19050">
              <a:solidFill>
                <a:srgbClr val="FF0000"/>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Contains critical information for system state recovery during firmware update.</a:t>
              </a:r>
            </a:p>
          </p:txBody>
        </p:sp>
      </p:grpSp>
      <p:cxnSp>
        <p:nvCxnSpPr>
          <p:cNvPr id="67" name="Straight Arrow Connector 66">
            <a:extLst>
              <a:ext uri="{FF2B5EF4-FFF2-40B4-BE49-F238E27FC236}">
                <a16:creationId xmlns:a16="http://schemas.microsoft.com/office/drawing/2014/main" id="{C038087D-8F92-E26B-5A8A-F820F20502B9}"/>
              </a:ext>
            </a:extLst>
          </p:cNvPr>
          <p:cNvCxnSpPr>
            <a:cxnSpLocks/>
          </p:cNvCxnSpPr>
          <p:nvPr/>
        </p:nvCxnSpPr>
        <p:spPr>
          <a:xfrm>
            <a:off x="6196842" y="3055039"/>
            <a:ext cx="1481182" cy="14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5357761E-6D3D-DA4F-321E-CD1E39CF9BD9}"/>
              </a:ext>
            </a:extLst>
          </p:cNvPr>
          <p:cNvGrpSpPr/>
          <p:nvPr/>
        </p:nvGrpSpPr>
        <p:grpSpPr>
          <a:xfrm>
            <a:off x="7714165" y="2379726"/>
            <a:ext cx="2401020" cy="3437884"/>
            <a:chOff x="9763267" y="2095500"/>
            <a:chExt cx="2401020" cy="3437884"/>
          </a:xfrm>
        </p:grpSpPr>
        <p:sp>
          <p:nvSpPr>
            <p:cNvPr id="58" name="TextBox 57">
              <a:extLst>
                <a:ext uri="{FF2B5EF4-FFF2-40B4-BE49-F238E27FC236}">
                  <a16:creationId xmlns:a16="http://schemas.microsoft.com/office/drawing/2014/main" id="{5386181A-C23E-65D8-4316-2369F9A9B7E4}"/>
                </a:ext>
              </a:extLst>
            </p:cNvPr>
            <p:cNvSpPr txBox="1"/>
            <p:nvPr/>
          </p:nvSpPr>
          <p:spPr>
            <a:xfrm>
              <a:off x="9768754" y="2095500"/>
              <a:ext cx="2395533" cy="1015663"/>
            </a:xfrm>
            <a:prstGeom prst="rect">
              <a:avLst/>
            </a:prstGeom>
            <a:noFill/>
            <a:ln w="19050">
              <a:solidFill>
                <a:srgbClr val="C00000"/>
              </a:solidFill>
            </a:ln>
          </p:spPr>
          <p:txBody>
            <a:bodyPr wrap="square" rtlCol="0">
              <a:spAutoFit/>
            </a:bodyPr>
            <a:lstStyle/>
            <a:p>
              <a:r>
                <a:rPr lang="en-US" sz="1200" dirty="0"/>
                <a:t>Byte to be filled by firmware before reset for bootloader to execute security and update routines. </a:t>
              </a:r>
            </a:p>
            <a:p>
              <a:r>
                <a:rPr lang="en-US" sz="1200" dirty="0"/>
                <a:t>(uint8_t)</a:t>
              </a:r>
            </a:p>
          </p:txBody>
        </p:sp>
        <p:sp>
          <p:nvSpPr>
            <p:cNvPr id="61" name="TextBox 60">
              <a:extLst>
                <a:ext uri="{FF2B5EF4-FFF2-40B4-BE49-F238E27FC236}">
                  <a16:creationId xmlns:a16="http://schemas.microsoft.com/office/drawing/2014/main" id="{4A764719-8C3B-5097-4DEB-41F7F914EAB9}"/>
                </a:ext>
              </a:extLst>
            </p:cNvPr>
            <p:cNvSpPr txBox="1"/>
            <p:nvPr/>
          </p:nvSpPr>
          <p:spPr>
            <a:xfrm>
              <a:off x="9767310" y="3210960"/>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security progress/check-points. (uint32_t)</a:t>
              </a:r>
            </a:p>
          </p:txBody>
        </p:sp>
        <p:sp>
          <p:nvSpPr>
            <p:cNvPr id="65" name="TextBox 64">
              <a:extLst>
                <a:ext uri="{FF2B5EF4-FFF2-40B4-BE49-F238E27FC236}">
                  <a16:creationId xmlns:a16="http://schemas.microsoft.com/office/drawing/2014/main" id="{4ED6E6CE-5BB4-47D4-F99F-D6BB02ADDD32}"/>
                </a:ext>
              </a:extLst>
            </p:cNvPr>
            <p:cNvSpPr txBox="1"/>
            <p:nvPr/>
          </p:nvSpPr>
          <p:spPr>
            <a:xfrm>
              <a:off x="9765823" y="4140098"/>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firmware update progress/check-points.</a:t>
              </a:r>
            </a:p>
            <a:p>
              <a:r>
                <a:rPr lang="en-US" sz="1200" dirty="0"/>
                <a:t>(uint32_t)</a:t>
              </a:r>
            </a:p>
          </p:txBody>
        </p:sp>
        <p:sp>
          <p:nvSpPr>
            <p:cNvPr id="68" name="TextBox 67">
              <a:extLst>
                <a:ext uri="{FF2B5EF4-FFF2-40B4-BE49-F238E27FC236}">
                  <a16:creationId xmlns:a16="http://schemas.microsoft.com/office/drawing/2014/main" id="{CAA8DD02-3A5B-8F0C-99B9-702648DEE05B}"/>
                </a:ext>
              </a:extLst>
            </p:cNvPr>
            <p:cNvSpPr txBox="1"/>
            <p:nvPr/>
          </p:nvSpPr>
          <p:spPr>
            <a:xfrm>
              <a:off x="9763267" y="5071719"/>
              <a:ext cx="2395533" cy="461665"/>
            </a:xfrm>
            <a:prstGeom prst="rect">
              <a:avLst/>
            </a:prstGeom>
            <a:noFill/>
            <a:ln w="19050">
              <a:solidFill>
                <a:srgbClr val="C00000"/>
              </a:solidFill>
            </a:ln>
          </p:spPr>
          <p:txBody>
            <a:bodyPr wrap="square" rtlCol="0">
              <a:spAutoFit/>
            </a:bodyPr>
            <a:lstStyle/>
            <a:p>
              <a:r>
                <a:rPr lang="en-US" sz="1200" dirty="0"/>
                <a:t>AES256-CBC IV</a:t>
              </a:r>
            </a:p>
            <a:p>
              <a:r>
                <a:rPr lang="en-US" sz="1200" dirty="0"/>
                <a:t>(uint8_t*)</a:t>
              </a:r>
            </a:p>
          </p:txBody>
        </p:sp>
      </p:grpSp>
      <p:grpSp>
        <p:nvGrpSpPr>
          <p:cNvPr id="113" name="Group 112">
            <a:extLst>
              <a:ext uri="{FF2B5EF4-FFF2-40B4-BE49-F238E27FC236}">
                <a16:creationId xmlns:a16="http://schemas.microsoft.com/office/drawing/2014/main" id="{3E2ADE4A-0250-475E-E21C-3E4124A726A5}"/>
              </a:ext>
            </a:extLst>
          </p:cNvPr>
          <p:cNvGrpSpPr/>
          <p:nvPr/>
        </p:nvGrpSpPr>
        <p:grpSpPr>
          <a:xfrm>
            <a:off x="1323976" y="4598096"/>
            <a:ext cx="2078399" cy="882377"/>
            <a:chOff x="9763267" y="5899422"/>
            <a:chExt cx="2078399" cy="882377"/>
          </a:xfrm>
        </p:grpSpPr>
        <p:sp>
          <p:nvSpPr>
            <p:cNvPr id="108" name="Rectangle 107">
              <a:extLst>
                <a:ext uri="{FF2B5EF4-FFF2-40B4-BE49-F238E27FC236}">
                  <a16:creationId xmlns:a16="http://schemas.microsoft.com/office/drawing/2014/main" id="{D77344D6-CBFA-5BB2-7ADC-546041E4E042}"/>
                </a:ext>
              </a:extLst>
            </p:cNvPr>
            <p:cNvSpPr/>
            <p:nvPr/>
          </p:nvSpPr>
          <p:spPr>
            <a:xfrm>
              <a:off x="9763267" y="5899422"/>
              <a:ext cx="2078399" cy="42705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Not accessible to firmware via API in sector</a:t>
              </a:r>
            </a:p>
          </p:txBody>
        </p:sp>
        <p:sp>
          <p:nvSpPr>
            <p:cNvPr id="109" name="Rectangle 108">
              <a:extLst>
                <a:ext uri="{FF2B5EF4-FFF2-40B4-BE49-F238E27FC236}">
                  <a16:creationId xmlns:a16="http://schemas.microsoft.com/office/drawing/2014/main" id="{34B3E927-28E4-7794-A9C3-295B2C947EC8}"/>
                </a:ext>
              </a:extLst>
            </p:cNvPr>
            <p:cNvSpPr/>
            <p:nvPr/>
          </p:nvSpPr>
          <p:spPr>
            <a:xfrm>
              <a:off x="9763267" y="6400062"/>
              <a:ext cx="2078399" cy="38173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Accessible to firmware via API in sector</a:t>
              </a:r>
            </a:p>
          </p:txBody>
        </p:sp>
      </p:grpSp>
      <p:sp>
        <p:nvSpPr>
          <p:cNvPr id="6" name="Rectangle 5">
            <a:extLst>
              <a:ext uri="{FF2B5EF4-FFF2-40B4-BE49-F238E27FC236}">
                <a16:creationId xmlns:a16="http://schemas.microsoft.com/office/drawing/2014/main" id="{2E49F616-73EC-9567-D50E-C5BDEBB1330A}"/>
              </a:ext>
            </a:extLst>
          </p:cNvPr>
          <p:cNvSpPr/>
          <p:nvPr/>
        </p:nvSpPr>
        <p:spPr>
          <a:xfrm>
            <a:off x="5208637" y="3187371"/>
            <a:ext cx="971550" cy="69656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9-24</a:t>
            </a:r>
          </a:p>
        </p:txBody>
      </p:sp>
      <p:sp>
        <p:nvSpPr>
          <p:cNvPr id="9" name="TextBox 8">
            <a:extLst>
              <a:ext uri="{FF2B5EF4-FFF2-40B4-BE49-F238E27FC236}">
                <a16:creationId xmlns:a16="http://schemas.microsoft.com/office/drawing/2014/main" id="{C9874323-8FBC-40BB-EE6E-1EB31254D5BD}"/>
              </a:ext>
            </a:extLst>
          </p:cNvPr>
          <p:cNvSpPr txBox="1"/>
          <p:nvPr/>
        </p:nvSpPr>
        <p:spPr>
          <a:xfrm>
            <a:off x="7714164" y="5918234"/>
            <a:ext cx="2395533" cy="646331"/>
          </a:xfrm>
          <a:prstGeom prst="rect">
            <a:avLst/>
          </a:prstGeom>
          <a:noFill/>
          <a:ln w="19050">
            <a:solidFill>
              <a:srgbClr val="C00000"/>
            </a:solidFill>
          </a:ln>
        </p:spPr>
        <p:txBody>
          <a:bodyPr wrap="square" rtlCol="0">
            <a:spAutoFit/>
          </a:bodyPr>
          <a:lstStyle/>
          <a:p>
            <a:r>
              <a:rPr lang="en-US" sz="1200" dirty="0"/>
              <a:t>For future expansions like AES/HMAC key overriding etc.</a:t>
            </a:r>
          </a:p>
          <a:p>
            <a:r>
              <a:rPr lang="en-US" sz="1200" dirty="0"/>
              <a:t>(uint8_t*)</a:t>
            </a:r>
          </a:p>
        </p:txBody>
      </p:sp>
      <p:cxnSp>
        <p:nvCxnSpPr>
          <p:cNvPr id="14" name="Straight Arrow Connector 13">
            <a:extLst>
              <a:ext uri="{FF2B5EF4-FFF2-40B4-BE49-F238E27FC236}">
                <a16:creationId xmlns:a16="http://schemas.microsoft.com/office/drawing/2014/main" id="{CF140535-E1D5-7344-5B56-06B4C9C95D2D}"/>
              </a:ext>
            </a:extLst>
          </p:cNvPr>
          <p:cNvCxnSpPr>
            <a:cxnSpLocks/>
          </p:cNvCxnSpPr>
          <p:nvPr/>
        </p:nvCxnSpPr>
        <p:spPr>
          <a:xfrm>
            <a:off x="6265449" y="3457959"/>
            <a:ext cx="1397458" cy="2141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808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67A5-7E95-0D83-4CCE-253D52D68A5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4333E57-3919-B0E2-813E-C275F205EEB7}"/>
              </a:ext>
            </a:extLst>
          </p:cNvPr>
          <p:cNvSpPr txBox="1"/>
          <p:nvPr/>
        </p:nvSpPr>
        <p:spPr>
          <a:xfrm>
            <a:off x="5119687" y="-7380"/>
            <a:ext cx="300037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SD card Sector size : 512 Bytes</a:t>
            </a:r>
          </a:p>
        </p:txBody>
      </p:sp>
      <p:grpSp>
        <p:nvGrpSpPr>
          <p:cNvPr id="51" name="Group 50">
            <a:extLst>
              <a:ext uri="{FF2B5EF4-FFF2-40B4-BE49-F238E27FC236}">
                <a16:creationId xmlns:a16="http://schemas.microsoft.com/office/drawing/2014/main" id="{F079AB52-A58F-45E5-863C-F017284EE572}"/>
              </a:ext>
            </a:extLst>
          </p:cNvPr>
          <p:cNvGrpSpPr/>
          <p:nvPr/>
        </p:nvGrpSpPr>
        <p:grpSpPr>
          <a:xfrm>
            <a:off x="466725" y="1372"/>
            <a:ext cx="11455657" cy="1979829"/>
            <a:chOff x="466725" y="706222"/>
            <a:chExt cx="11455657" cy="1979829"/>
          </a:xfrm>
        </p:grpSpPr>
        <p:sp>
          <p:nvSpPr>
            <p:cNvPr id="13" name="TextBox 12">
              <a:extLst>
                <a:ext uri="{FF2B5EF4-FFF2-40B4-BE49-F238E27FC236}">
                  <a16:creationId xmlns:a16="http://schemas.microsoft.com/office/drawing/2014/main" id="{09761DF9-E798-1EC7-ECFF-C9ECCC0ACD9B}"/>
                </a:ext>
              </a:extLst>
            </p:cNvPr>
            <p:cNvSpPr txBox="1"/>
            <p:nvPr/>
          </p:nvSpPr>
          <p:spPr>
            <a:xfrm>
              <a:off x="1548884" y="729736"/>
              <a:ext cx="1041916" cy="369332"/>
            </a:xfrm>
            <a:prstGeom prst="rect">
              <a:avLst/>
            </a:prstGeom>
            <a:noFill/>
          </p:spPr>
          <p:txBody>
            <a:bodyPr wrap="square" rtlCol="0">
              <a:spAutoFit/>
            </a:bodyPr>
            <a:lstStyle/>
            <a:p>
              <a:r>
                <a:rPr lang="en-US" dirty="0"/>
                <a:t>0x00…0</a:t>
              </a:r>
            </a:p>
          </p:txBody>
        </p:sp>
        <p:sp>
          <p:nvSpPr>
            <p:cNvPr id="18" name="TextBox 17">
              <a:extLst>
                <a:ext uri="{FF2B5EF4-FFF2-40B4-BE49-F238E27FC236}">
                  <a16:creationId xmlns:a16="http://schemas.microsoft.com/office/drawing/2014/main" id="{F2C3265D-429F-7A0E-6707-9A4E9C6D5019}"/>
                </a:ext>
              </a:extLst>
            </p:cNvPr>
            <p:cNvSpPr txBox="1"/>
            <p:nvPr/>
          </p:nvSpPr>
          <p:spPr>
            <a:xfrm>
              <a:off x="10880466" y="706222"/>
              <a:ext cx="1041916" cy="369332"/>
            </a:xfrm>
            <a:prstGeom prst="rect">
              <a:avLst/>
            </a:prstGeom>
            <a:noFill/>
          </p:spPr>
          <p:txBody>
            <a:bodyPr wrap="square" rtlCol="0">
              <a:spAutoFit/>
            </a:bodyPr>
            <a:lstStyle/>
            <a:p>
              <a:r>
                <a:rPr lang="en-US" dirty="0"/>
                <a:t>0xFF…F</a:t>
              </a:r>
            </a:p>
          </p:txBody>
        </p:sp>
        <p:grpSp>
          <p:nvGrpSpPr>
            <p:cNvPr id="50" name="Group 49">
              <a:extLst>
                <a:ext uri="{FF2B5EF4-FFF2-40B4-BE49-F238E27FC236}">
                  <a16:creationId xmlns:a16="http://schemas.microsoft.com/office/drawing/2014/main" id="{5BB3DAEB-28F7-D6E4-52B8-9695CDF7E463}"/>
                </a:ext>
              </a:extLst>
            </p:cNvPr>
            <p:cNvGrpSpPr/>
            <p:nvPr/>
          </p:nvGrpSpPr>
          <p:grpSpPr>
            <a:xfrm>
              <a:off x="466725" y="781050"/>
              <a:ext cx="11334750" cy="1905001"/>
              <a:chOff x="466725" y="781050"/>
              <a:chExt cx="11334750" cy="1905001"/>
            </a:xfrm>
          </p:grpSpPr>
          <p:cxnSp>
            <p:nvCxnSpPr>
              <p:cNvPr id="15" name="Straight Connector 14">
                <a:extLst>
                  <a:ext uri="{FF2B5EF4-FFF2-40B4-BE49-F238E27FC236}">
                    <a16:creationId xmlns:a16="http://schemas.microsoft.com/office/drawing/2014/main" id="{4ACBBA7B-D775-8C37-274B-A931EF7A29B6}"/>
                  </a:ext>
                </a:extLst>
              </p:cNvPr>
              <p:cNvCxnSpPr>
                <a:cxnSpLocks/>
              </p:cNvCxnSpPr>
              <p:nvPr/>
            </p:nvCxnSpPr>
            <p:spPr>
              <a:xfrm>
                <a:off x="250876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A96E254E-EE9C-84EE-BAFD-C771E164A43A}"/>
                  </a:ext>
                </a:extLst>
              </p:cNvPr>
              <p:cNvCxnSpPr>
                <a:cxnSpLocks/>
              </p:cNvCxnSpPr>
              <p:nvPr/>
            </p:nvCxnSpPr>
            <p:spPr>
              <a:xfrm>
                <a:off x="1180147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grpSp>
            <p:nvGrpSpPr>
              <p:cNvPr id="49" name="Group 48">
                <a:extLst>
                  <a:ext uri="{FF2B5EF4-FFF2-40B4-BE49-F238E27FC236}">
                    <a16:creationId xmlns:a16="http://schemas.microsoft.com/office/drawing/2014/main" id="{6F71E345-EDEE-0061-F3F3-728072BA412D}"/>
                  </a:ext>
                </a:extLst>
              </p:cNvPr>
              <p:cNvGrpSpPr/>
              <p:nvPr/>
            </p:nvGrpSpPr>
            <p:grpSpPr>
              <a:xfrm>
                <a:off x="466725" y="1085851"/>
                <a:ext cx="11334750" cy="1600200"/>
                <a:chOff x="466725" y="1095376"/>
                <a:chExt cx="11334750" cy="1600200"/>
              </a:xfrm>
            </p:grpSpPr>
            <p:grpSp>
              <p:nvGrpSpPr>
                <p:cNvPr id="11" name="Group 10">
                  <a:extLst>
                    <a:ext uri="{FF2B5EF4-FFF2-40B4-BE49-F238E27FC236}">
                      <a16:creationId xmlns:a16="http://schemas.microsoft.com/office/drawing/2014/main" id="{D1C87EC6-6806-64AA-D3CD-B266A47E2FED}"/>
                    </a:ext>
                  </a:extLst>
                </p:cNvPr>
                <p:cNvGrpSpPr/>
                <p:nvPr/>
              </p:nvGrpSpPr>
              <p:grpSpPr>
                <a:xfrm>
                  <a:off x="466725" y="1095376"/>
                  <a:ext cx="11334750" cy="1600200"/>
                  <a:chOff x="495300" y="523876"/>
                  <a:chExt cx="11334750" cy="1600200"/>
                </a:xfrm>
              </p:grpSpPr>
              <p:grpSp>
                <p:nvGrpSpPr>
                  <p:cNvPr id="4" name="Group 3">
                    <a:extLst>
                      <a:ext uri="{FF2B5EF4-FFF2-40B4-BE49-F238E27FC236}">
                        <a16:creationId xmlns:a16="http://schemas.microsoft.com/office/drawing/2014/main" id="{37BA9206-D4F0-52DE-896E-48E1904F6DCE}"/>
                      </a:ext>
                    </a:extLst>
                  </p:cNvPr>
                  <p:cNvGrpSpPr/>
                  <p:nvPr/>
                </p:nvGrpSpPr>
                <p:grpSpPr>
                  <a:xfrm>
                    <a:off x="495300" y="866776"/>
                    <a:ext cx="933450" cy="914400"/>
                    <a:chOff x="2486025" y="904876"/>
                    <a:chExt cx="933450" cy="914400"/>
                  </a:xfrm>
                </p:grpSpPr>
                <p:sp>
                  <p:nvSpPr>
                    <p:cNvPr id="3" name="Oval 2">
                      <a:extLst>
                        <a:ext uri="{FF2B5EF4-FFF2-40B4-BE49-F238E27FC236}">
                          <a16:creationId xmlns:a16="http://schemas.microsoft.com/office/drawing/2014/main" id="{5CCB6FB1-E514-9046-15BD-ED4717EC4B72}"/>
                        </a:ext>
                      </a:extLst>
                    </p:cNvPr>
                    <p:cNvSpPr/>
                    <p:nvPr/>
                  </p:nvSpPr>
                  <p:spPr>
                    <a:xfrm>
                      <a:off x="2486025" y="904876"/>
                      <a:ext cx="93345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5BCE8165-0599-1B98-C1DC-50E4D07D15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9375" y="1028700"/>
                      <a:ext cx="647700" cy="647700"/>
                    </a:xfrm>
                    <a:prstGeom prst="rect">
                      <a:avLst/>
                    </a:prstGeom>
                  </p:spPr>
                </p:pic>
              </p:grpSp>
              <p:sp>
                <p:nvSpPr>
                  <p:cNvPr id="5" name="Rectangle 4">
                    <a:extLst>
                      <a:ext uri="{FF2B5EF4-FFF2-40B4-BE49-F238E27FC236}">
                        <a16:creationId xmlns:a16="http://schemas.microsoft.com/office/drawing/2014/main" id="{466F298A-6EF5-8515-9994-3AB9D50A1A5E}"/>
                      </a:ext>
                    </a:extLst>
                  </p:cNvPr>
                  <p:cNvSpPr/>
                  <p:nvPr/>
                </p:nvSpPr>
                <p:spPr>
                  <a:xfrm>
                    <a:off x="2524125" y="523876"/>
                    <a:ext cx="9305925"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022C777-6936-A1C9-C8D9-7BAF5347F927}"/>
                      </a:ext>
                    </a:extLst>
                  </p:cNvPr>
                  <p:cNvCxnSpPr>
                    <a:stCxn id="3" idx="0"/>
                  </p:cNvCxnSpPr>
                  <p:nvPr/>
                </p:nvCxnSpPr>
                <p:spPr>
                  <a:xfrm flipV="1">
                    <a:off x="962025" y="5238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8C75B2-32A4-D36C-D8A2-EB49123606C8}"/>
                      </a:ext>
                    </a:extLst>
                  </p:cNvPr>
                  <p:cNvCxnSpPr>
                    <a:cxnSpLocks/>
                    <a:stCxn id="3" idx="4"/>
                  </p:cNvCxnSpPr>
                  <p:nvPr/>
                </p:nvCxnSpPr>
                <p:spPr>
                  <a:xfrm>
                    <a:off x="962025" y="17811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CA85C8C-303F-7CE4-00E9-5BE1EFC95BE3}"/>
                    </a:ext>
                  </a:extLst>
                </p:cNvPr>
                <p:cNvSpPr/>
                <p:nvPr/>
              </p:nvSpPr>
              <p:spPr>
                <a:xfrm>
                  <a:off x="2499529" y="1095376"/>
                  <a:ext cx="958334"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Sector 0</a:t>
                  </a:r>
                </a:p>
              </p:txBody>
            </p:sp>
            <p:sp>
              <p:nvSpPr>
                <p:cNvPr id="21" name="Rectangle 20">
                  <a:extLst>
                    <a:ext uri="{FF2B5EF4-FFF2-40B4-BE49-F238E27FC236}">
                      <a16:creationId xmlns:a16="http://schemas.microsoft.com/office/drawing/2014/main" id="{B1D5DB7B-7A67-FA06-8405-0067394E78F9}"/>
                    </a:ext>
                  </a:extLst>
                </p:cNvPr>
                <p:cNvSpPr/>
                <p:nvPr/>
              </p:nvSpPr>
              <p:spPr>
                <a:xfrm>
                  <a:off x="3461843" y="1095376"/>
                  <a:ext cx="958334" cy="16002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Sector1</a:t>
                  </a:r>
                </a:p>
              </p:txBody>
            </p:sp>
            <p:sp>
              <p:nvSpPr>
                <p:cNvPr id="22" name="Rectangle 21">
                  <a:extLst>
                    <a:ext uri="{FF2B5EF4-FFF2-40B4-BE49-F238E27FC236}">
                      <a16:creationId xmlns:a16="http://schemas.microsoft.com/office/drawing/2014/main" id="{B6C52E8C-59F6-3ECE-7654-975FF33D444F}"/>
                    </a:ext>
                  </a:extLst>
                </p:cNvPr>
                <p:cNvSpPr/>
                <p:nvPr/>
              </p:nvSpPr>
              <p:spPr>
                <a:xfrm>
                  <a:off x="4424340" y="1095376"/>
                  <a:ext cx="5722978"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Secured firmware with IV and HMAC code.</a:t>
                  </a:r>
                </a:p>
                <a:p>
                  <a:pPr algn="ctr"/>
                  <a:r>
                    <a:rPr lang="en-US" dirty="0"/>
                    <a:t>Sector 2 – Sector N</a:t>
                  </a:r>
                </a:p>
              </p:txBody>
            </p:sp>
            <p:cxnSp>
              <p:nvCxnSpPr>
                <p:cNvPr id="24" name="Straight Arrow Connector 23">
                  <a:extLst>
                    <a:ext uri="{FF2B5EF4-FFF2-40B4-BE49-F238E27FC236}">
                      <a16:creationId xmlns:a16="http://schemas.microsoft.com/office/drawing/2014/main" id="{4E66B88E-0995-E045-1A32-FE816FDC35A5}"/>
                    </a:ext>
                  </a:extLst>
                </p:cNvPr>
                <p:cNvCxnSpPr/>
                <p:nvPr/>
              </p:nvCxnSpPr>
              <p:spPr>
                <a:xfrm>
                  <a:off x="10521433" y="1838325"/>
                  <a:ext cx="9678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grpSp>
      <p:grpSp>
        <p:nvGrpSpPr>
          <p:cNvPr id="52" name="Group 51">
            <a:extLst>
              <a:ext uri="{FF2B5EF4-FFF2-40B4-BE49-F238E27FC236}">
                <a16:creationId xmlns:a16="http://schemas.microsoft.com/office/drawing/2014/main" id="{0DDDE56E-033A-749B-B262-3024B2AD56C8}"/>
              </a:ext>
            </a:extLst>
          </p:cNvPr>
          <p:cNvGrpSpPr/>
          <p:nvPr/>
        </p:nvGrpSpPr>
        <p:grpSpPr>
          <a:xfrm>
            <a:off x="3461843" y="1990725"/>
            <a:ext cx="971550" cy="1335320"/>
            <a:chOff x="3461843" y="2771775"/>
            <a:chExt cx="971550" cy="1335320"/>
          </a:xfrm>
        </p:grpSpPr>
        <p:sp>
          <p:nvSpPr>
            <p:cNvPr id="26" name="Right Brace 25">
              <a:extLst>
                <a:ext uri="{FF2B5EF4-FFF2-40B4-BE49-F238E27FC236}">
                  <a16:creationId xmlns:a16="http://schemas.microsoft.com/office/drawing/2014/main" id="{F18262C0-8553-69FD-F899-E88B06749CE6}"/>
                </a:ext>
              </a:extLst>
            </p:cNvPr>
            <p:cNvSpPr/>
            <p:nvPr/>
          </p:nvSpPr>
          <p:spPr>
            <a:xfrm rot="5400000">
              <a:off x="3766643" y="2466975"/>
              <a:ext cx="361950" cy="971550"/>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4F6FB6B1-2BB7-583D-BFBA-700C94D7BF6A}"/>
                </a:ext>
              </a:extLst>
            </p:cNvPr>
            <p:cNvCxnSpPr>
              <a:cxnSpLocks/>
              <a:stCxn id="26" idx="1"/>
            </p:cNvCxnSpPr>
            <p:nvPr/>
          </p:nvCxnSpPr>
          <p:spPr>
            <a:xfrm>
              <a:off x="3947618" y="3133725"/>
              <a:ext cx="0" cy="973370"/>
            </a:xfrm>
            <a:prstGeom prst="line">
              <a:avLst/>
            </a:prstGeom>
            <a:ln w="19050">
              <a:solidFill>
                <a:schemeClr val="accent4">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ABC1C55-0FDA-6F27-A568-DD09910B834C}"/>
              </a:ext>
            </a:extLst>
          </p:cNvPr>
          <p:cNvSpPr txBox="1"/>
          <p:nvPr/>
        </p:nvSpPr>
        <p:spPr>
          <a:xfrm>
            <a:off x="2300576" y="3326045"/>
            <a:ext cx="3294084" cy="738664"/>
          </a:xfrm>
          <a:prstGeom prst="rect">
            <a:avLst/>
          </a:prstGeom>
          <a:noFill/>
          <a:ln w="19050">
            <a:solidFill>
              <a:schemeClr val="accent4">
                <a:lumMod val="50000"/>
              </a:schemeClr>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Contains critical information for system state recovery during firmware transfer communication.</a:t>
            </a:r>
          </a:p>
        </p:txBody>
      </p:sp>
      <p:sp>
        <p:nvSpPr>
          <p:cNvPr id="81" name="TextBox 80">
            <a:extLst>
              <a:ext uri="{FF2B5EF4-FFF2-40B4-BE49-F238E27FC236}">
                <a16:creationId xmlns:a16="http://schemas.microsoft.com/office/drawing/2014/main" id="{13A373C3-628C-FD46-C909-383FD1A2554A}"/>
              </a:ext>
            </a:extLst>
          </p:cNvPr>
          <p:cNvSpPr txBox="1"/>
          <p:nvPr/>
        </p:nvSpPr>
        <p:spPr>
          <a:xfrm>
            <a:off x="8831939" y="2359983"/>
            <a:ext cx="2864242" cy="738664"/>
          </a:xfrm>
          <a:prstGeom prst="rect">
            <a:avLst/>
          </a:prstGeom>
          <a:noFill/>
          <a:ln w="19050">
            <a:solidFill>
              <a:schemeClr val="accent4">
                <a:lumMod val="50000"/>
              </a:schemeClr>
            </a:solidFill>
          </a:ln>
        </p:spPr>
        <p:txBody>
          <a:bodyPr wrap="square" rtlCol="0">
            <a:spAutoFit/>
          </a:bodyPr>
          <a:lstStyle/>
          <a:p>
            <a:r>
              <a:rPr lang="en-US" sz="1400" dirty="0"/>
              <a:t>Bytes used by firmware to store the communication state like 1785B block count. (uint32_t)</a:t>
            </a:r>
          </a:p>
        </p:txBody>
      </p:sp>
      <p:sp>
        <p:nvSpPr>
          <p:cNvPr id="91" name="TextBox 90">
            <a:extLst>
              <a:ext uri="{FF2B5EF4-FFF2-40B4-BE49-F238E27FC236}">
                <a16:creationId xmlns:a16="http://schemas.microsoft.com/office/drawing/2014/main" id="{ECFECC85-C81C-ADFE-AAB1-2D107A8B2A7C}"/>
              </a:ext>
            </a:extLst>
          </p:cNvPr>
          <p:cNvSpPr txBox="1"/>
          <p:nvPr/>
        </p:nvSpPr>
        <p:spPr>
          <a:xfrm>
            <a:off x="8831939" y="3691849"/>
            <a:ext cx="2852919" cy="523220"/>
          </a:xfrm>
          <a:prstGeom prst="rect">
            <a:avLst/>
          </a:prstGeom>
          <a:noFill/>
          <a:ln w="19050">
            <a:solidFill>
              <a:schemeClr val="accent4">
                <a:lumMod val="50000"/>
              </a:schemeClr>
            </a:solidFill>
          </a:ln>
        </p:spPr>
        <p:txBody>
          <a:bodyPr wrap="square" rtlCol="0">
            <a:spAutoFit/>
          </a:bodyPr>
          <a:lstStyle/>
          <a:p>
            <a:r>
              <a:rPr lang="en-US" sz="1400" dirty="0"/>
              <a:t>Entire Firmware size received at beginning. (uint32_t)</a:t>
            </a:r>
          </a:p>
        </p:txBody>
      </p:sp>
      <p:sp>
        <p:nvSpPr>
          <p:cNvPr id="98" name="TextBox 97">
            <a:extLst>
              <a:ext uri="{FF2B5EF4-FFF2-40B4-BE49-F238E27FC236}">
                <a16:creationId xmlns:a16="http://schemas.microsoft.com/office/drawing/2014/main" id="{68C67296-FA2D-8318-201D-B07C55A963E7}"/>
              </a:ext>
            </a:extLst>
          </p:cNvPr>
          <p:cNvSpPr txBox="1"/>
          <p:nvPr/>
        </p:nvSpPr>
        <p:spPr>
          <a:xfrm>
            <a:off x="8843262" y="4465630"/>
            <a:ext cx="2852918" cy="523220"/>
          </a:xfrm>
          <a:prstGeom prst="rect">
            <a:avLst/>
          </a:prstGeom>
          <a:noFill/>
          <a:ln w="19050">
            <a:solidFill>
              <a:schemeClr val="accent4">
                <a:lumMod val="50000"/>
              </a:schemeClr>
            </a:solidFill>
          </a:ln>
        </p:spPr>
        <p:txBody>
          <a:bodyPr wrap="square" rtlCol="0">
            <a:spAutoFit/>
          </a:bodyPr>
          <a:lstStyle/>
          <a:p>
            <a:r>
              <a:rPr lang="en-US" sz="1400" dirty="0"/>
              <a:t>Firmware size during communication. (uint32_t)</a:t>
            </a:r>
          </a:p>
        </p:txBody>
      </p:sp>
      <p:grpSp>
        <p:nvGrpSpPr>
          <p:cNvPr id="71" name="Group 70">
            <a:extLst>
              <a:ext uri="{FF2B5EF4-FFF2-40B4-BE49-F238E27FC236}">
                <a16:creationId xmlns:a16="http://schemas.microsoft.com/office/drawing/2014/main" id="{49B55240-251B-A2AE-DB56-DF2E434FD9C1}"/>
              </a:ext>
            </a:extLst>
          </p:cNvPr>
          <p:cNvGrpSpPr/>
          <p:nvPr/>
        </p:nvGrpSpPr>
        <p:grpSpPr>
          <a:xfrm>
            <a:off x="525572" y="4727240"/>
            <a:ext cx="2078399" cy="882377"/>
            <a:chOff x="9763267" y="5899422"/>
            <a:chExt cx="2078399" cy="882377"/>
          </a:xfrm>
        </p:grpSpPr>
        <p:sp>
          <p:nvSpPr>
            <p:cNvPr id="108" name="Rectangle 107">
              <a:extLst>
                <a:ext uri="{FF2B5EF4-FFF2-40B4-BE49-F238E27FC236}">
                  <a16:creationId xmlns:a16="http://schemas.microsoft.com/office/drawing/2014/main" id="{E996DFE6-FCFA-BC9D-9463-F72B64F97E6E}"/>
                </a:ext>
              </a:extLst>
            </p:cNvPr>
            <p:cNvSpPr/>
            <p:nvPr/>
          </p:nvSpPr>
          <p:spPr>
            <a:xfrm>
              <a:off x="9763267" y="5899422"/>
              <a:ext cx="2078399" cy="42705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Not accessible to firmware via API in sector</a:t>
              </a:r>
            </a:p>
          </p:txBody>
        </p:sp>
        <p:sp>
          <p:nvSpPr>
            <p:cNvPr id="109" name="Rectangle 108">
              <a:extLst>
                <a:ext uri="{FF2B5EF4-FFF2-40B4-BE49-F238E27FC236}">
                  <a16:creationId xmlns:a16="http://schemas.microsoft.com/office/drawing/2014/main" id="{0983A8CB-C97D-709D-68CE-42E0E8810DE7}"/>
                </a:ext>
              </a:extLst>
            </p:cNvPr>
            <p:cNvSpPr/>
            <p:nvPr/>
          </p:nvSpPr>
          <p:spPr>
            <a:xfrm>
              <a:off x="9763267" y="6400062"/>
              <a:ext cx="2078399" cy="38173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Accessible to firmware via API in sector</a:t>
              </a:r>
            </a:p>
          </p:txBody>
        </p:sp>
      </p:grpSp>
      <p:cxnSp>
        <p:nvCxnSpPr>
          <p:cNvPr id="77" name="Straight Arrow Connector 76">
            <a:extLst>
              <a:ext uri="{FF2B5EF4-FFF2-40B4-BE49-F238E27FC236}">
                <a16:creationId xmlns:a16="http://schemas.microsoft.com/office/drawing/2014/main" id="{A5A9A693-27DA-6691-8B2B-CCD984F38BA6}"/>
              </a:ext>
            </a:extLst>
          </p:cNvPr>
          <p:cNvCxnSpPr/>
          <p:nvPr/>
        </p:nvCxnSpPr>
        <p:spPr>
          <a:xfrm>
            <a:off x="8179081" y="2528450"/>
            <a:ext cx="5362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B8157EA6-FE9F-F7AA-7603-38B75FF02163}"/>
              </a:ext>
            </a:extLst>
          </p:cNvPr>
          <p:cNvCxnSpPr>
            <a:cxnSpLocks/>
          </p:cNvCxnSpPr>
          <p:nvPr/>
        </p:nvCxnSpPr>
        <p:spPr>
          <a:xfrm>
            <a:off x="8179081" y="2938920"/>
            <a:ext cx="595202" cy="387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5E5D8A4C-6E64-8D4F-DB05-100E37CA9E9E}"/>
              </a:ext>
            </a:extLst>
          </p:cNvPr>
          <p:cNvCxnSpPr>
            <a:cxnSpLocks/>
            <a:stCxn id="96" idx="3"/>
          </p:cNvCxnSpPr>
          <p:nvPr/>
        </p:nvCxnSpPr>
        <p:spPr>
          <a:xfrm>
            <a:off x="8179081" y="3306468"/>
            <a:ext cx="590910" cy="664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51D8E198-E70F-FEA7-84A1-4795310D2319}"/>
              </a:ext>
            </a:extLst>
          </p:cNvPr>
          <p:cNvSpPr txBox="1"/>
          <p:nvPr/>
        </p:nvSpPr>
        <p:spPr>
          <a:xfrm rot="16200000">
            <a:off x="6483920" y="4841042"/>
            <a:ext cx="2283544" cy="369332"/>
          </a:xfrm>
          <a:prstGeom prst="rect">
            <a:avLst/>
          </a:prstGeom>
          <a:noFill/>
        </p:spPr>
        <p:txBody>
          <a:bodyPr wrap="square" rtlCol="0">
            <a:spAutoFit/>
          </a:bodyPr>
          <a:lstStyle/>
          <a:p>
            <a:r>
              <a:rPr lang="en-US" dirty="0"/>
              <a:t>125* 32 bits chunks</a:t>
            </a:r>
          </a:p>
        </p:txBody>
      </p:sp>
      <p:sp>
        <p:nvSpPr>
          <p:cNvPr id="99" name="TextBox 98">
            <a:extLst>
              <a:ext uri="{FF2B5EF4-FFF2-40B4-BE49-F238E27FC236}">
                <a16:creationId xmlns:a16="http://schemas.microsoft.com/office/drawing/2014/main" id="{C64B6047-EA91-613D-C2BB-00A9FB70B237}"/>
              </a:ext>
            </a:extLst>
          </p:cNvPr>
          <p:cNvSpPr txBox="1"/>
          <p:nvPr/>
        </p:nvSpPr>
        <p:spPr>
          <a:xfrm>
            <a:off x="8843262" y="5294505"/>
            <a:ext cx="2852918" cy="738664"/>
          </a:xfrm>
          <a:prstGeom prst="rect">
            <a:avLst/>
          </a:prstGeom>
          <a:noFill/>
          <a:ln w="19050">
            <a:solidFill>
              <a:schemeClr val="accent4">
                <a:lumMod val="50000"/>
              </a:schemeClr>
            </a:solidFill>
          </a:ln>
        </p:spPr>
        <p:txBody>
          <a:bodyPr wrap="square" rtlCol="0">
            <a:spAutoFit/>
          </a:bodyPr>
          <a:lstStyle/>
          <a:p>
            <a:r>
              <a:rPr lang="en-US" sz="1400" dirty="0"/>
              <a:t>124*32 bits chunks for extended usage of FS to store general information. (uint32_t)</a:t>
            </a:r>
          </a:p>
        </p:txBody>
      </p:sp>
      <p:cxnSp>
        <p:nvCxnSpPr>
          <p:cNvPr id="101" name="Straight Arrow Connector 100">
            <a:extLst>
              <a:ext uri="{FF2B5EF4-FFF2-40B4-BE49-F238E27FC236}">
                <a16:creationId xmlns:a16="http://schemas.microsoft.com/office/drawing/2014/main" id="{EF3751DA-E3E2-B272-8D2B-52F8A2993AE0}"/>
              </a:ext>
            </a:extLst>
          </p:cNvPr>
          <p:cNvCxnSpPr>
            <a:cxnSpLocks/>
          </p:cNvCxnSpPr>
          <p:nvPr/>
        </p:nvCxnSpPr>
        <p:spPr>
          <a:xfrm>
            <a:off x="8179081" y="4359617"/>
            <a:ext cx="590910" cy="664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5A3BB55E-CB7F-7382-1026-12152EEBF70C}"/>
              </a:ext>
            </a:extLst>
          </p:cNvPr>
          <p:cNvGrpSpPr/>
          <p:nvPr/>
        </p:nvGrpSpPr>
        <p:grpSpPr>
          <a:xfrm>
            <a:off x="5527585" y="2220673"/>
            <a:ext cx="2651495" cy="4074146"/>
            <a:chOff x="5527585" y="2220673"/>
            <a:chExt cx="2651495" cy="4074146"/>
          </a:xfrm>
        </p:grpSpPr>
        <p:grpSp>
          <p:nvGrpSpPr>
            <p:cNvPr id="70" name="Group 69">
              <a:extLst>
                <a:ext uri="{FF2B5EF4-FFF2-40B4-BE49-F238E27FC236}">
                  <a16:creationId xmlns:a16="http://schemas.microsoft.com/office/drawing/2014/main" id="{466B63B2-A5E3-FE33-89C6-6185106A87B2}"/>
                </a:ext>
              </a:extLst>
            </p:cNvPr>
            <p:cNvGrpSpPr/>
            <p:nvPr/>
          </p:nvGrpSpPr>
          <p:grpSpPr>
            <a:xfrm>
              <a:off x="5527585" y="2220673"/>
              <a:ext cx="2651495" cy="4074146"/>
              <a:chOff x="5489485" y="2220673"/>
              <a:chExt cx="2651495" cy="4074146"/>
            </a:xfrm>
          </p:grpSpPr>
          <p:cxnSp>
            <p:nvCxnSpPr>
              <p:cNvPr id="47" name="Straight Connector 46">
                <a:extLst>
                  <a:ext uri="{FF2B5EF4-FFF2-40B4-BE49-F238E27FC236}">
                    <a16:creationId xmlns:a16="http://schemas.microsoft.com/office/drawing/2014/main" id="{1B4FCCCD-BBAE-383F-0D5C-0C2F70091349}"/>
                  </a:ext>
                </a:extLst>
              </p:cNvPr>
              <p:cNvCxnSpPr>
                <a:cxnSpLocks/>
              </p:cNvCxnSpPr>
              <p:nvPr/>
            </p:nvCxnSpPr>
            <p:spPr>
              <a:xfrm flipH="1" flipV="1">
                <a:off x="5594660" y="4072496"/>
                <a:ext cx="1501499" cy="2038511"/>
              </a:xfrm>
              <a:prstGeom prst="line">
                <a:avLst/>
              </a:prstGeom>
              <a:ln w="1270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8C746B-22ED-CFE0-0102-2477D6647FE3}"/>
                  </a:ext>
                </a:extLst>
              </p:cNvPr>
              <p:cNvCxnSpPr>
                <a:cxnSpLocks/>
              </p:cNvCxnSpPr>
              <p:nvPr/>
            </p:nvCxnSpPr>
            <p:spPr>
              <a:xfrm flipH="1">
                <a:off x="5594660" y="2374562"/>
                <a:ext cx="1501499" cy="940597"/>
              </a:xfrm>
              <a:prstGeom prst="line">
                <a:avLst/>
              </a:prstGeom>
              <a:ln w="1270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81D184A-C6FC-BA8D-FE00-73462F079E6C}"/>
                  </a:ext>
                </a:extLst>
              </p:cNvPr>
              <p:cNvGrpSpPr/>
              <p:nvPr/>
            </p:nvGrpSpPr>
            <p:grpSpPr>
              <a:xfrm rot="5400000">
                <a:off x="5742145" y="3728577"/>
                <a:ext cx="3752851" cy="1044819"/>
                <a:chOff x="600074" y="5357855"/>
                <a:chExt cx="3752851" cy="1044819"/>
              </a:xfrm>
            </p:grpSpPr>
            <p:sp>
              <p:nvSpPr>
                <p:cNvPr id="45" name="Rectangle 44">
                  <a:extLst>
                    <a:ext uri="{FF2B5EF4-FFF2-40B4-BE49-F238E27FC236}">
                      <a16:creationId xmlns:a16="http://schemas.microsoft.com/office/drawing/2014/main" id="{BE530954-5351-65FC-07CD-021DBCC0E38B}"/>
                    </a:ext>
                  </a:extLst>
                </p:cNvPr>
                <p:cNvSpPr/>
                <p:nvPr/>
              </p:nvSpPr>
              <p:spPr>
                <a:xfrm rot="16200000">
                  <a:off x="1990725" y="4040474"/>
                  <a:ext cx="971550" cy="375285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1A7D23A0-A868-F1E1-B5BE-263A48E5DE64}"/>
                    </a:ext>
                  </a:extLst>
                </p:cNvPr>
                <p:cNvGrpSpPr/>
                <p:nvPr/>
              </p:nvGrpSpPr>
              <p:grpSpPr>
                <a:xfrm>
                  <a:off x="600074" y="5357855"/>
                  <a:ext cx="1128717" cy="1044819"/>
                  <a:chOff x="600074" y="5357855"/>
                  <a:chExt cx="1128717" cy="1044819"/>
                </a:xfrm>
              </p:grpSpPr>
              <p:grpSp>
                <p:nvGrpSpPr>
                  <p:cNvPr id="95" name="Group 94">
                    <a:extLst>
                      <a:ext uri="{FF2B5EF4-FFF2-40B4-BE49-F238E27FC236}">
                        <a16:creationId xmlns:a16="http://schemas.microsoft.com/office/drawing/2014/main" id="{7DE05019-4439-0744-FC83-4D0AF8A28D67}"/>
                      </a:ext>
                    </a:extLst>
                  </p:cNvPr>
                  <p:cNvGrpSpPr/>
                  <p:nvPr/>
                </p:nvGrpSpPr>
                <p:grpSpPr>
                  <a:xfrm>
                    <a:off x="600074" y="5431123"/>
                    <a:ext cx="1128717" cy="971551"/>
                    <a:chOff x="600074" y="5431123"/>
                    <a:chExt cx="1128717" cy="971551"/>
                  </a:xfrm>
                </p:grpSpPr>
                <p:grpSp>
                  <p:nvGrpSpPr>
                    <p:cNvPr id="85" name="Group 84">
                      <a:extLst>
                        <a:ext uri="{FF2B5EF4-FFF2-40B4-BE49-F238E27FC236}">
                          <a16:creationId xmlns:a16="http://schemas.microsoft.com/office/drawing/2014/main" id="{2B4C88B9-3084-2ED1-4B8A-908E28817A26}"/>
                        </a:ext>
                      </a:extLst>
                    </p:cNvPr>
                    <p:cNvGrpSpPr/>
                    <p:nvPr/>
                  </p:nvGrpSpPr>
                  <p:grpSpPr>
                    <a:xfrm>
                      <a:off x="600074" y="5431123"/>
                      <a:ext cx="752478" cy="971551"/>
                      <a:chOff x="600074" y="5431123"/>
                      <a:chExt cx="752478" cy="971551"/>
                    </a:xfrm>
                  </p:grpSpPr>
                  <p:grpSp>
                    <p:nvGrpSpPr>
                      <p:cNvPr id="83" name="Group 82">
                        <a:extLst>
                          <a:ext uri="{FF2B5EF4-FFF2-40B4-BE49-F238E27FC236}">
                            <a16:creationId xmlns:a16="http://schemas.microsoft.com/office/drawing/2014/main" id="{E63C048C-1580-E9C3-E24F-7961151D1E47}"/>
                          </a:ext>
                        </a:extLst>
                      </p:cNvPr>
                      <p:cNvGrpSpPr/>
                      <p:nvPr/>
                    </p:nvGrpSpPr>
                    <p:grpSpPr>
                      <a:xfrm>
                        <a:off x="600074" y="5431123"/>
                        <a:ext cx="752478" cy="971551"/>
                        <a:chOff x="600074" y="5431123"/>
                        <a:chExt cx="752478" cy="971551"/>
                      </a:xfrm>
                    </p:grpSpPr>
                    <p:grpSp>
                      <p:nvGrpSpPr>
                        <p:cNvPr id="75" name="Group 74">
                          <a:extLst>
                            <a:ext uri="{FF2B5EF4-FFF2-40B4-BE49-F238E27FC236}">
                              <a16:creationId xmlns:a16="http://schemas.microsoft.com/office/drawing/2014/main" id="{5D2367A8-FDA0-EA26-83FA-BFF2C74AB3CF}"/>
                            </a:ext>
                          </a:extLst>
                        </p:cNvPr>
                        <p:cNvGrpSpPr/>
                        <p:nvPr/>
                      </p:nvGrpSpPr>
                      <p:grpSpPr>
                        <a:xfrm>
                          <a:off x="600074" y="5431123"/>
                          <a:ext cx="376239" cy="971551"/>
                          <a:chOff x="600074" y="5431123"/>
                          <a:chExt cx="376239" cy="971551"/>
                        </a:xfrm>
                      </p:grpSpPr>
                      <p:sp>
                        <p:nvSpPr>
                          <p:cNvPr id="73" name="Rectangle 72">
                            <a:extLst>
                              <a:ext uri="{FF2B5EF4-FFF2-40B4-BE49-F238E27FC236}">
                                <a16:creationId xmlns:a16="http://schemas.microsoft.com/office/drawing/2014/main" id="{C07B88D3-9604-2FF5-AD88-40585E0ACEDF}"/>
                              </a:ext>
                            </a:extLst>
                          </p:cNvPr>
                          <p:cNvSpPr/>
                          <p:nvPr/>
                        </p:nvSpPr>
                        <p:spPr>
                          <a:xfrm>
                            <a:off x="600074" y="5431123"/>
                            <a:ext cx="376239" cy="97155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7DB1773E-10D9-A020-1481-E752CCA830E3}"/>
                              </a:ext>
                            </a:extLst>
                          </p:cNvPr>
                          <p:cNvSpPr txBox="1"/>
                          <p:nvPr/>
                        </p:nvSpPr>
                        <p:spPr>
                          <a:xfrm rot="16200000">
                            <a:off x="331886" y="5724910"/>
                            <a:ext cx="895351" cy="307777"/>
                          </a:xfrm>
                          <a:prstGeom prst="rect">
                            <a:avLst/>
                          </a:prstGeom>
                          <a:noFill/>
                        </p:spPr>
                        <p:txBody>
                          <a:bodyPr wrap="square" rtlCol="0">
                            <a:spAutoFit/>
                          </a:bodyPr>
                          <a:lstStyle/>
                          <a:p>
                            <a:r>
                              <a:rPr lang="en-US" sz="1400" dirty="0"/>
                              <a:t>Byte 0-3</a:t>
                            </a:r>
                          </a:p>
                        </p:txBody>
                      </p:sp>
                    </p:grpSp>
                    <p:sp>
                      <p:nvSpPr>
                        <p:cNvPr id="82" name="Rectangle 81">
                          <a:extLst>
                            <a:ext uri="{FF2B5EF4-FFF2-40B4-BE49-F238E27FC236}">
                              <a16:creationId xmlns:a16="http://schemas.microsoft.com/office/drawing/2014/main" id="{B2CB5EFC-5E1F-B7FF-3EBB-7A003B79EA84}"/>
                            </a:ext>
                          </a:extLst>
                        </p:cNvPr>
                        <p:cNvSpPr/>
                        <p:nvPr/>
                      </p:nvSpPr>
                      <p:spPr>
                        <a:xfrm>
                          <a:off x="976313" y="5431123"/>
                          <a:ext cx="376239" cy="96894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84" name="TextBox 83">
                        <a:extLst>
                          <a:ext uri="{FF2B5EF4-FFF2-40B4-BE49-F238E27FC236}">
                            <a16:creationId xmlns:a16="http://schemas.microsoft.com/office/drawing/2014/main" id="{0CD58287-C050-2684-57A2-7D202CB84393}"/>
                          </a:ext>
                        </a:extLst>
                      </p:cNvPr>
                      <p:cNvSpPr txBox="1"/>
                      <p:nvPr/>
                    </p:nvSpPr>
                    <p:spPr>
                      <a:xfrm rot="16200000">
                        <a:off x="738073" y="5767088"/>
                        <a:ext cx="864395" cy="307777"/>
                      </a:xfrm>
                      <a:prstGeom prst="rect">
                        <a:avLst/>
                      </a:prstGeom>
                      <a:noFill/>
                    </p:spPr>
                    <p:txBody>
                      <a:bodyPr wrap="square" rtlCol="0">
                        <a:spAutoFit/>
                      </a:bodyPr>
                      <a:lstStyle/>
                      <a:p>
                        <a:r>
                          <a:rPr lang="en-US" sz="1400" dirty="0"/>
                          <a:t>Byte 4-7</a:t>
                        </a:r>
                      </a:p>
                    </p:txBody>
                  </p:sp>
                </p:grpSp>
                <p:sp>
                  <p:nvSpPr>
                    <p:cNvPr id="94" name="Rectangle 93">
                      <a:extLst>
                        <a:ext uri="{FF2B5EF4-FFF2-40B4-BE49-F238E27FC236}">
                          <a16:creationId xmlns:a16="http://schemas.microsoft.com/office/drawing/2014/main" id="{B24DBDB4-3426-88F6-830B-7C36DDCF51DA}"/>
                        </a:ext>
                      </a:extLst>
                    </p:cNvPr>
                    <p:cNvSpPr/>
                    <p:nvPr/>
                  </p:nvSpPr>
                  <p:spPr>
                    <a:xfrm>
                      <a:off x="1352552" y="5431123"/>
                      <a:ext cx="376239" cy="96894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96" name="TextBox 95">
                    <a:extLst>
                      <a:ext uri="{FF2B5EF4-FFF2-40B4-BE49-F238E27FC236}">
                        <a16:creationId xmlns:a16="http://schemas.microsoft.com/office/drawing/2014/main" id="{A9494448-DB30-5964-F4E6-CEB3E3D854F8}"/>
                      </a:ext>
                    </a:extLst>
                  </p:cNvPr>
                  <p:cNvSpPr txBox="1"/>
                  <p:nvPr/>
                </p:nvSpPr>
                <p:spPr>
                  <a:xfrm rot="16200000">
                    <a:off x="1024237" y="5711709"/>
                    <a:ext cx="1015486" cy="307777"/>
                  </a:xfrm>
                  <a:prstGeom prst="rect">
                    <a:avLst/>
                  </a:prstGeom>
                  <a:noFill/>
                </p:spPr>
                <p:txBody>
                  <a:bodyPr wrap="square" rtlCol="0">
                    <a:spAutoFit/>
                  </a:bodyPr>
                  <a:lstStyle/>
                  <a:p>
                    <a:r>
                      <a:rPr lang="en-US" sz="1400" dirty="0"/>
                      <a:t>Byte 8-11</a:t>
                    </a:r>
                  </a:p>
                </p:txBody>
              </p:sp>
            </p:grpSp>
          </p:grpSp>
          <p:cxnSp>
            <p:nvCxnSpPr>
              <p:cNvPr id="104" name="Straight Arrow Connector 103">
                <a:extLst>
                  <a:ext uri="{FF2B5EF4-FFF2-40B4-BE49-F238E27FC236}">
                    <a16:creationId xmlns:a16="http://schemas.microsoft.com/office/drawing/2014/main" id="{5ED4582F-800A-763B-B61A-DC737AF636AA}"/>
                  </a:ext>
                </a:extLst>
              </p:cNvPr>
              <p:cNvCxnSpPr>
                <a:cxnSpLocks/>
              </p:cNvCxnSpPr>
              <p:nvPr/>
            </p:nvCxnSpPr>
            <p:spPr>
              <a:xfrm>
                <a:off x="6259282" y="2377207"/>
                <a:ext cx="7636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8018DC18-738F-C13F-7E7B-31CC0A70EC32}"/>
                  </a:ext>
                </a:extLst>
              </p:cNvPr>
              <p:cNvCxnSpPr>
                <a:cxnSpLocks/>
              </p:cNvCxnSpPr>
              <p:nvPr/>
            </p:nvCxnSpPr>
            <p:spPr>
              <a:xfrm>
                <a:off x="6448675" y="6127412"/>
                <a:ext cx="574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6" name="TextBox 105">
                <a:extLst>
                  <a:ext uri="{FF2B5EF4-FFF2-40B4-BE49-F238E27FC236}">
                    <a16:creationId xmlns:a16="http://schemas.microsoft.com/office/drawing/2014/main" id="{36F79E44-4785-014B-6C27-89674DF68B1E}"/>
                  </a:ext>
                </a:extLst>
              </p:cNvPr>
              <p:cNvSpPr txBox="1"/>
              <p:nvPr/>
            </p:nvSpPr>
            <p:spPr>
              <a:xfrm>
                <a:off x="5489485" y="2220673"/>
                <a:ext cx="1071986" cy="307777"/>
              </a:xfrm>
              <a:prstGeom prst="rect">
                <a:avLst/>
              </a:prstGeom>
              <a:noFill/>
            </p:spPr>
            <p:txBody>
              <a:bodyPr wrap="square" rtlCol="0">
                <a:spAutoFit/>
              </a:bodyPr>
              <a:lstStyle/>
              <a:p>
                <a:r>
                  <a:rPr lang="en-US" sz="1400" dirty="0"/>
                  <a:t>0x0200</a:t>
                </a:r>
              </a:p>
            </p:txBody>
          </p:sp>
          <p:sp>
            <p:nvSpPr>
              <p:cNvPr id="107" name="TextBox 106">
                <a:extLst>
                  <a:ext uri="{FF2B5EF4-FFF2-40B4-BE49-F238E27FC236}">
                    <a16:creationId xmlns:a16="http://schemas.microsoft.com/office/drawing/2014/main" id="{64067F9E-FCD6-5DE8-3F51-DE68E069F1B2}"/>
                  </a:ext>
                </a:extLst>
              </p:cNvPr>
              <p:cNvSpPr txBox="1"/>
              <p:nvPr/>
            </p:nvSpPr>
            <p:spPr>
              <a:xfrm>
                <a:off x="5712390" y="5987042"/>
                <a:ext cx="1071986" cy="307777"/>
              </a:xfrm>
              <a:prstGeom prst="rect">
                <a:avLst/>
              </a:prstGeom>
              <a:noFill/>
            </p:spPr>
            <p:txBody>
              <a:bodyPr wrap="square" rtlCol="0">
                <a:spAutoFit/>
              </a:bodyPr>
              <a:lstStyle/>
              <a:p>
                <a:r>
                  <a:rPr lang="en-US" sz="1400" dirty="0"/>
                  <a:t>0x03FF</a:t>
                </a:r>
              </a:p>
            </p:txBody>
          </p:sp>
        </p:grpSp>
        <p:sp>
          <p:nvSpPr>
            <p:cNvPr id="9" name="Rectangle 8">
              <a:extLst>
                <a:ext uri="{FF2B5EF4-FFF2-40B4-BE49-F238E27FC236}">
                  <a16:creationId xmlns:a16="http://schemas.microsoft.com/office/drawing/2014/main" id="{3550F5B0-5C45-0F19-83AF-4AEE13548876}"/>
                </a:ext>
              </a:extLst>
            </p:cNvPr>
            <p:cNvSpPr/>
            <p:nvPr/>
          </p:nvSpPr>
          <p:spPr>
            <a:xfrm rot="5400000">
              <a:off x="7440773" y="3218479"/>
              <a:ext cx="376239" cy="96894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E72FC564-84F7-FC57-98EB-BD2A8B6F9F6D}"/>
              </a:ext>
            </a:extLst>
          </p:cNvPr>
          <p:cNvSpPr txBox="1"/>
          <p:nvPr/>
        </p:nvSpPr>
        <p:spPr>
          <a:xfrm>
            <a:off x="7134259" y="3532740"/>
            <a:ext cx="1204111" cy="307777"/>
          </a:xfrm>
          <a:prstGeom prst="rect">
            <a:avLst/>
          </a:prstGeom>
          <a:noFill/>
        </p:spPr>
        <p:txBody>
          <a:bodyPr wrap="square" rtlCol="0">
            <a:spAutoFit/>
          </a:bodyPr>
          <a:lstStyle/>
          <a:p>
            <a:r>
              <a:rPr lang="en-US" sz="1400" dirty="0"/>
              <a:t>Byte 12-15</a:t>
            </a:r>
          </a:p>
        </p:txBody>
      </p:sp>
      <p:sp>
        <p:nvSpPr>
          <p:cNvPr id="16" name="TextBox 15">
            <a:extLst>
              <a:ext uri="{FF2B5EF4-FFF2-40B4-BE49-F238E27FC236}">
                <a16:creationId xmlns:a16="http://schemas.microsoft.com/office/drawing/2014/main" id="{8920E799-F394-6EC3-DDDF-5F257171611E}"/>
              </a:ext>
            </a:extLst>
          </p:cNvPr>
          <p:cNvSpPr txBox="1"/>
          <p:nvPr/>
        </p:nvSpPr>
        <p:spPr>
          <a:xfrm>
            <a:off x="8840001" y="3155898"/>
            <a:ext cx="2852919" cy="307777"/>
          </a:xfrm>
          <a:prstGeom prst="rect">
            <a:avLst/>
          </a:prstGeom>
          <a:noFill/>
          <a:ln w="19050">
            <a:solidFill>
              <a:schemeClr val="accent4">
                <a:lumMod val="50000"/>
              </a:schemeClr>
            </a:solidFill>
          </a:ln>
        </p:spPr>
        <p:txBody>
          <a:bodyPr wrap="square" rtlCol="0">
            <a:spAutoFit/>
          </a:bodyPr>
          <a:lstStyle/>
          <a:p>
            <a:r>
              <a:rPr lang="en-US" sz="1400" dirty="0"/>
              <a:t>CAN </a:t>
            </a:r>
            <a:r>
              <a:rPr lang="en-US" sz="1400"/>
              <a:t>frame counts. </a:t>
            </a:r>
            <a:r>
              <a:rPr lang="en-US" sz="1400" dirty="0"/>
              <a:t>(uint32_t)</a:t>
            </a:r>
          </a:p>
        </p:txBody>
      </p:sp>
    </p:spTree>
    <p:extLst>
      <p:ext uri="{BB962C8B-B14F-4D97-AF65-F5344CB8AC3E}">
        <p14:creationId xmlns:p14="http://schemas.microsoft.com/office/powerpoint/2010/main" val="1014382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EDDD3-3931-4BC9-6B32-61FF0566E60C}"/>
              </a:ext>
            </a:extLst>
          </p:cNvPr>
          <p:cNvSpPr txBox="1"/>
          <p:nvPr/>
        </p:nvSpPr>
        <p:spPr>
          <a:xfrm>
            <a:off x="3628124" y="40312"/>
            <a:ext cx="3752850" cy="381000"/>
          </a:xfrm>
          <a:prstGeom prst="rect">
            <a:avLst/>
          </a:prstGeom>
          <a:noFill/>
        </p:spPr>
        <p:txBody>
          <a:bodyPr wrap="square" rtlCol="0">
            <a:spAutoFit/>
          </a:bodyPr>
          <a:lstStyle/>
          <a:p>
            <a:r>
              <a:rPr lang="en-US" dirty="0"/>
              <a:t>More about custom bootloader :</a:t>
            </a:r>
          </a:p>
        </p:txBody>
      </p:sp>
      <p:grpSp>
        <p:nvGrpSpPr>
          <p:cNvPr id="3" name="Group 2">
            <a:extLst>
              <a:ext uri="{FF2B5EF4-FFF2-40B4-BE49-F238E27FC236}">
                <a16:creationId xmlns:a16="http://schemas.microsoft.com/office/drawing/2014/main" id="{21F1F02C-0868-01D7-6DEC-9A070966CE28}"/>
              </a:ext>
            </a:extLst>
          </p:cNvPr>
          <p:cNvGrpSpPr/>
          <p:nvPr/>
        </p:nvGrpSpPr>
        <p:grpSpPr>
          <a:xfrm rot="5400000">
            <a:off x="-1397887" y="1955030"/>
            <a:ext cx="6266388" cy="3111480"/>
            <a:chOff x="1555637" y="2449094"/>
            <a:chExt cx="7019486" cy="3558805"/>
          </a:xfrm>
        </p:grpSpPr>
        <p:grpSp>
          <p:nvGrpSpPr>
            <p:cNvPr id="4" name="Group 3">
              <a:extLst>
                <a:ext uri="{FF2B5EF4-FFF2-40B4-BE49-F238E27FC236}">
                  <a16:creationId xmlns:a16="http://schemas.microsoft.com/office/drawing/2014/main" id="{84AC30E9-A917-7493-6CE6-2BDC5FDABE18}"/>
                </a:ext>
              </a:extLst>
            </p:cNvPr>
            <p:cNvGrpSpPr/>
            <p:nvPr/>
          </p:nvGrpSpPr>
          <p:grpSpPr>
            <a:xfrm>
              <a:off x="1668397" y="2449094"/>
              <a:ext cx="6773730" cy="1718898"/>
              <a:chOff x="4651743" y="3014266"/>
              <a:chExt cx="6773730" cy="1718898"/>
            </a:xfrm>
          </p:grpSpPr>
          <p:grpSp>
            <p:nvGrpSpPr>
              <p:cNvPr id="12" name="Group 11">
                <a:extLst>
                  <a:ext uri="{FF2B5EF4-FFF2-40B4-BE49-F238E27FC236}">
                    <a16:creationId xmlns:a16="http://schemas.microsoft.com/office/drawing/2014/main" id="{18ABBF4E-891F-12FC-A603-36A7BD9EB7D0}"/>
                  </a:ext>
                </a:extLst>
              </p:cNvPr>
              <p:cNvGrpSpPr/>
              <p:nvPr/>
            </p:nvGrpSpPr>
            <p:grpSpPr>
              <a:xfrm>
                <a:off x="4680642" y="3014266"/>
                <a:ext cx="6744831" cy="1718898"/>
                <a:chOff x="4680642" y="3040030"/>
                <a:chExt cx="6744831" cy="1718898"/>
              </a:xfrm>
            </p:grpSpPr>
            <p:sp>
              <p:nvSpPr>
                <p:cNvPr id="14" name="Rectangle 13">
                  <a:extLst>
                    <a:ext uri="{FF2B5EF4-FFF2-40B4-BE49-F238E27FC236}">
                      <a16:creationId xmlns:a16="http://schemas.microsoft.com/office/drawing/2014/main" id="{D3872F38-7FF1-EAA9-81A6-5E634B89548C}"/>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A9EC7DDC-9D92-4655-4B98-D2A596204845}"/>
                    </a:ext>
                  </a:extLst>
                </p:cNvPr>
                <p:cNvSpPr/>
                <p:nvPr/>
              </p:nvSpPr>
              <p:spPr>
                <a:xfrm>
                  <a:off x="4698750" y="3103201"/>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4A77950-311F-B9F9-78AE-2E21F1D862A3}"/>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EDF4DE8-A241-E253-6A05-233703B40E50}"/>
                    </a:ext>
                  </a:extLst>
                </p:cNvPr>
                <p:cNvSpPr txBox="1"/>
                <p:nvPr/>
              </p:nvSpPr>
              <p:spPr>
                <a:xfrm>
                  <a:off x="4910382" y="3498233"/>
                  <a:ext cx="2580314" cy="950467"/>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sz="1200"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18" name="Rectangle 17">
                  <a:extLst>
                    <a:ext uri="{FF2B5EF4-FFF2-40B4-BE49-F238E27FC236}">
                      <a16:creationId xmlns:a16="http://schemas.microsoft.com/office/drawing/2014/main" id="{72E3B1DD-C42C-E70E-3486-C81836D1E844}"/>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2BBBFA5-3A20-0302-3739-F35459D314CF}"/>
                    </a:ext>
                  </a:extLst>
                </p:cNvPr>
                <p:cNvSpPr txBox="1"/>
                <p:nvPr/>
              </p:nvSpPr>
              <p:spPr>
                <a:xfrm rot="16200000">
                  <a:off x="6821921" y="3570080"/>
                  <a:ext cx="1583320" cy="523220"/>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Read only data</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rodata</a:t>
                  </a:r>
                  <a:r>
                    <a:rPr lang="en-US" sz="12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0" name="Rectangle 19">
                  <a:extLst>
                    <a:ext uri="{FF2B5EF4-FFF2-40B4-BE49-F238E27FC236}">
                      <a16:creationId xmlns:a16="http://schemas.microsoft.com/office/drawing/2014/main" id="{AA40D084-586F-AF98-2753-971A0EAB3CE8}"/>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4B6C4EDE-0DCD-5CF4-FB50-A8932B305478}"/>
                    </a:ext>
                  </a:extLst>
                </p:cNvPr>
                <p:cNvSpPr txBox="1"/>
                <p:nvPr/>
              </p:nvSpPr>
              <p:spPr>
                <a:xfrm rot="16200000">
                  <a:off x="7807257" y="3199496"/>
                  <a:ext cx="1352994" cy="1384995"/>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Program data </a:t>
                  </a:r>
                </a:p>
                <a:p>
                  <a:r>
                    <a:rPr lang="en-US" sz="1200" dirty="0">
                      <a:latin typeface="Calibri" panose="020F0502020204030204" pitchFamily="34" charset="0"/>
                      <a:ea typeface="Calibri" panose="020F0502020204030204" pitchFamily="34" charset="0"/>
                      <a:cs typeface="Calibri" panose="020F0502020204030204" pitchFamily="34" charset="0"/>
                    </a:rPr>
                    <a:t>(.data section)</a:t>
                  </a:r>
                </a:p>
                <a:p>
                  <a:r>
                    <a:rPr lang="en-US" sz="1200" dirty="0">
                      <a:latin typeface="Calibri" panose="020F0502020204030204" pitchFamily="34" charset="0"/>
                      <a:ea typeface="Calibri" panose="020F0502020204030204" pitchFamily="34" charset="0"/>
                      <a:cs typeface="Calibri" panose="020F0502020204030204" pitchFamily="34" charset="0"/>
                    </a:rPr>
                    <a:t>(load region)</a:t>
                  </a:r>
                </a:p>
                <a:p>
                  <a:r>
                    <a:rPr lang="en-US" sz="12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3" name="TextBox 12">
                <a:extLst>
                  <a:ext uri="{FF2B5EF4-FFF2-40B4-BE49-F238E27FC236}">
                    <a16:creationId xmlns:a16="http://schemas.microsoft.com/office/drawing/2014/main" id="{2E8026DD-C6FA-6B01-605C-7201773DDD1B}"/>
                  </a:ext>
                </a:extLst>
              </p:cNvPr>
              <p:cNvSpPr txBox="1"/>
              <p:nvPr/>
            </p:nvSpPr>
            <p:spPr>
              <a:xfrm rot="16200000">
                <a:off x="4433608" y="3656370"/>
                <a:ext cx="74656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 name="Straight Arrow Connector 4">
              <a:extLst>
                <a:ext uri="{FF2B5EF4-FFF2-40B4-BE49-F238E27FC236}">
                  <a16:creationId xmlns:a16="http://schemas.microsoft.com/office/drawing/2014/main" id="{97612E4A-2E7F-C851-BB9D-17BD327229FA}"/>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D3A770-F453-738E-4CA4-0023C40A503D}"/>
                </a:ext>
              </a:extLst>
            </p:cNvPr>
            <p:cNvSpPr txBox="1"/>
            <p:nvPr/>
          </p:nvSpPr>
          <p:spPr>
            <a:xfrm rot="16200000">
              <a:off x="928122" y="4743515"/>
              <a:ext cx="156532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7" name="Straight Arrow Connector 6">
              <a:extLst>
                <a:ext uri="{FF2B5EF4-FFF2-40B4-BE49-F238E27FC236}">
                  <a16:creationId xmlns:a16="http://schemas.microsoft.com/office/drawing/2014/main" id="{DED97351-782E-8C5E-23D9-F11517D71759}"/>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B3E778-D4E6-CF9D-5B66-6071BB5E74C4}"/>
                </a:ext>
              </a:extLst>
            </p:cNvPr>
            <p:cNvSpPr txBox="1"/>
            <p:nvPr/>
          </p:nvSpPr>
          <p:spPr>
            <a:xfrm rot="16200000">
              <a:off x="7637318" y="4743514"/>
              <a:ext cx="1565321"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9" name="TextBox 8">
              <a:extLst>
                <a:ext uri="{FF2B5EF4-FFF2-40B4-BE49-F238E27FC236}">
                  <a16:creationId xmlns:a16="http://schemas.microsoft.com/office/drawing/2014/main" id="{9B3C6406-0828-97F8-6344-E7B534341341}"/>
                </a:ext>
              </a:extLst>
            </p:cNvPr>
            <p:cNvSpPr txBox="1"/>
            <p:nvPr/>
          </p:nvSpPr>
          <p:spPr>
            <a:xfrm>
              <a:off x="4431255" y="5691077"/>
              <a:ext cx="1186004" cy="316822"/>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10" name="Straight Arrow Connector 9">
              <a:extLst>
                <a:ext uri="{FF2B5EF4-FFF2-40B4-BE49-F238E27FC236}">
                  <a16:creationId xmlns:a16="http://schemas.microsoft.com/office/drawing/2014/main" id="{0AE2D679-B2FF-0CA2-0759-8938827E24ED}"/>
                </a:ext>
              </a:extLst>
            </p:cNvPr>
            <p:cNvCxnSpPr>
              <a:cxnSpLocks/>
            </p:cNvCxnSpPr>
            <p:nvPr/>
          </p:nvCxnSpPr>
          <p:spPr>
            <a:xfrm rot="16200000">
              <a:off x="6856825" y="4265865"/>
              <a:ext cx="2" cy="316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DC2501-8FF9-C9FE-EE33-127F61838904}"/>
                </a:ext>
              </a:extLst>
            </p:cNvPr>
            <p:cNvCxnSpPr>
              <a:cxnSpLocks/>
              <a:stCxn id="9" idx="1"/>
            </p:cNvCxnSpPr>
            <p:nvPr/>
          </p:nvCxnSpPr>
          <p:spPr>
            <a:xfrm rot="16200000" flipV="1">
              <a:off x="3071018" y="4489251"/>
              <a:ext cx="0" cy="272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B9028BA-50C9-601C-2CA0-B8E087591991}"/>
              </a:ext>
            </a:extLst>
          </p:cNvPr>
          <p:cNvGrpSpPr/>
          <p:nvPr/>
        </p:nvGrpSpPr>
        <p:grpSpPr>
          <a:xfrm>
            <a:off x="3217710" y="186452"/>
            <a:ext cx="8785632" cy="2613898"/>
            <a:chOff x="3217710" y="186452"/>
            <a:chExt cx="8857683" cy="2613898"/>
          </a:xfrm>
        </p:grpSpPr>
        <p:grpSp>
          <p:nvGrpSpPr>
            <p:cNvPr id="34" name="Group 33">
              <a:extLst>
                <a:ext uri="{FF2B5EF4-FFF2-40B4-BE49-F238E27FC236}">
                  <a16:creationId xmlns:a16="http://schemas.microsoft.com/office/drawing/2014/main" id="{1DAB891C-D9A3-3AF2-4BE3-2CD4B6F63F50}"/>
                </a:ext>
              </a:extLst>
            </p:cNvPr>
            <p:cNvGrpSpPr/>
            <p:nvPr/>
          </p:nvGrpSpPr>
          <p:grpSpPr>
            <a:xfrm>
              <a:off x="3217710" y="186452"/>
              <a:ext cx="4687771" cy="2613898"/>
              <a:chOff x="3027494" y="174141"/>
              <a:chExt cx="6087992" cy="2937974"/>
            </a:xfrm>
          </p:grpSpPr>
          <p:cxnSp>
            <p:nvCxnSpPr>
              <p:cNvPr id="27" name="Straight Connector 26">
                <a:extLst>
                  <a:ext uri="{FF2B5EF4-FFF2-40B4-BE49-F238E27FC236}">
                    <a16:creationId xmlns:a16="http://schemas.microsoft.com/office/drawing/2014/main" id="{0CAE3E1A-FB95-6E2E-6E05-BF5D22843D4B}"/>
                  </a:ext>
                </a:extLst>
              </p:cNvPr>
              <p:cNvCxnSpPr>
                <a:cxnSpLocks/>
              </p:cNvCxnSpPr>
              <p:nvPr/>
            </p:nvCxnSpPr>
            <p:spPr>
              <a:xfrm>
                <a:off x="6648450" y="1171575"/>
                <a:ext cx="215813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Left Brace 27">
                <a:extLst>
                  <a:ext uri="{FF2B5EF4-FFF2-40B4-BE49-F238E27FC236}">
                    <a16:creationId xmlns:a16="http://schemas.microsoft.com/office/drawing/2014/main" id="{4568D05C-0D53-AA82-0BD6-7A015C31F3F7}"/>
                  </a:ext>
                </a:extLst>
              </p:cNvPr>
              <p:cNvSpPr/>
              <p:nvPr/>
            </p:nvSpPr>
            <p:spPr>
              <a:xfrm>
                <a:off x="8782111" y="174141"/>
                <a:ext cx="333375" cy="2937974"/>
              </a:xfrm>
              <a:prstGeom prst="leftBrace">
                <a:avLst>
                  <a:gd name="adj1" fmla="val 8333"/>
                  <a:gd name="adj2" fmla="val 3401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E3C36A84-BA41-932C-110D-D62DBE6D157F}"/>
                  </a:ext>
                </a:extLst>
              </p:cNvPr>
              <p:cNvCxnSpPr>
                <a:cxnSpLocks/>
              </p:cNvCxnSpPr>
              <p:nvPr/>
            </p:nvCxnSpPr>
            <p:spPr>
              <a:xfrm flipH="1">
                <a:off x="3027494" y="1171575"/>
                <a:ext cx="3620955"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49E533F7-A137-8587-0BFB-AC5C27C453E0}"/>
                </a:ext>
              </a:extLst>
            </p:cNvPr>
            <p:cNvSpPr txBox="1"/>
            <p:nvPr/>
          </p:nvSpPr>
          <p:spPr>
            <a:xfrm>
              <a:off x="7905481" y="245626"/>
              <a:ext cx="4169912" cy="2492990"/>
            </a:xfrm>
            <a:prstGeom prst="rect">
              <a:avLst/>
            </a:prstGeom>
            <a:noFill/>
            <a:ln w="19050">
              <a:solidFill>
                <a:schemeClr val="accent4">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SetUpdate</a:t>
              </a:r>
              <a:r>
                <a:rPr lang="en-US" sz="1200" dirty="0">
                  <a:latin typeface="Calibri" panose="020F0502020204030204" pitchFamily="34" charset="0"/>
                  <a:ea typeface="Calibri" panose="020F0502020204030204" pitchFamily="34" charset="0"/>
                  <a:cs typeface="Calibri" panose="020F0502020204030204" pitchFamily="34" charset="0"/>
                </a:rPr>
                <a:t>)(void)=</a:t>
              </a:r>
              <a:r>
                <a:rPr lang="en-US" sz="1200" dirty="0" err="1">
                  <a:latin typeface="Calibri" panose="020F0502020204030204" pitchFamily="34" charset="0"/>
                  <a:ea typeface="Calibri" panose="020F0502020204030204" pitchFamily="34" charset="0"/>
                  <a:cs typeface="Calibri" panose="020F0502020204030204" pitchFamily="34" charset="0"/>
                </a:rPr>
                <a:t>SetUpdateByte</a:t>
              </a:r>
              <a:r>
                <a:rPr lang="en-US" sz="1200"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SetBlkCnt</a:t>
              </a:r>
              <a:r>
                <a:rPr lang="en-US" sz="1200" dirty="0">
                  <a:latin typeface="Calibri" panose="020F0502020204030204" pitchFamily="34" charset="0"/>
                  <a:ea typeface="Calibri" panose="020F0502020204030204" pitchFamily="34" charset="0"/>
                  <a:cs typeface="Calibri" panose="020F0502020204030204" pitchFamily="34" charset="0"/>
                </a:rPr>
                <a:t>)(uint32_t)=</a:t>
              </a:r>
              <a:r>
                <a:rPr lang="en-US" sz="1200" dirty="0" err="1">
                  <a:latin typeface="Calibri" panose="020F0502020204030204" pitchFamily="34" charset="0"/>
                  <a:ea typeface="Calibri" panose="020F0502020204030204" pitchFamily="34" charset="0"/>
                  <a:cs typeface="Calibri" panose="020F0502020204030204" pitchFamily="34" charset="0"/>
                </a:rPr>
                <a:t>SetBlockCount</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uint32_t (*</a:t>
              </a:r>
              <a:r>
                <a:rPr lang="en-US" sz="1200" dirty="0" err="1">
                  <a:latin typeface="Calibri" panose="020F0502020204030204" pitchFamily="34" charset="0"/>
                  <a:ea typeface="Calibri" panose="020F0502020204030204" pitchFamily="34" charset="0"/>
                  <a:cs typeface="Calibri" panose="020F0502020204030204" pitchFamily="34" charset="0"/>
                </a:rPr>
                <a:t>GetBlkCnt</a:t>
              </a:r>
              <a:r>
                <a:rPr lang="en-US" sz="1200" dirty="0">
                  <a:latin typeface="Calibri" panose="020F0502020204030204" pitchFamily="34" charset="0"/>
                  <a:ea typeface="Calibri" panose="020F0502020204030204" pitchFamily="34" charset="0"/>
                  <a:cs typeface="Calibri" panose="020F0502020204030204" pitchFamily="34" charset="0"/>
                </a:rPr>
                <a:t>)(void)=</a:t>
              </a:r>
              <a:r>
                <a:rPr lang="en-US" sz="1200" dirty="0" err="1">
                  <a:latin typeface="Calibri" panose="020F0502020204030204" pitchFamily="34" charset="0"/>
                  <a:ea typeface="Calibri" panose="020F0502020204030204" pitchFamily="34" charset="0"/>
                  <a:cs typeface="Calibri" panose="020F0502020204030204" pitchFamily="34" charset="0"/>
                </a:rPr>
                <a:t>GetBlockCount</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SetFWRSize</a:t>
              </a:r>
              <a:r>
                <a:rPr lang="en-US" sz="1200" dirty="0">
                  <a:latin typeface="Calibri" panose="020F0502020204030204" pitchFamily="34" charset="0"/>
                  <a:ea typeface="Calibri" panose="020F0502020204030204" pitchFamily="34" charset="0"/>
                  <a:cs typeface="Calibri" panose="020F0502020204030204" pitchFamily="34" charset="0"/>
                </a:rPr>
                <a:t>)(uint32_t)=</a:t>
              </a:r>
              <a:r>
                <a:rPr lang="en-US" sz="1200" dirty="0" err="1">
                  <a:latin typeface="Calibri" panose="020F0502020204030204" pitchFamily="34" charset="0"/>
                  <a:ea typeface="Calibri" panose="020F0502020204030204" pitchFamily="34" charset="0"/>
                  <a:cs typeface="Calibri" panose="020F0502020204030204" pitchFamily="34" charset="0"/>
                </a:rPr>
                <a:t>SetFirmwareSize</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uint32_t (*</a:t>
              </a:r>
              <a:r>
                <a:rPr lang="en-US" sz="1200" dirty="0" err="1">
                  <a:latin typeface="Calibri" panose="020F0502020204030204" pitchFamily="34" charset="0"/>
                  <a:ea typeface="Calibri" panose="020F0502020204030204" pitchFamily="34" charset="0"/>
                  <a:cs typeface="Calibri" panose="020F0502020204030204" pitchFamily="34" charset="0"/>
                </a:rPr>
                <a:t>GetFWRSize</a:t>
              </a:r>
              <a:r>
                <a:rPr lang="en-US" sz="1200" dirty="0">
                  <a:latin typeface="Calibri" panose="020F0502020204030204" pitchFamily="34" charset="0"/>
                  <a:ea typeface="Calibri" panose="020F0502020204030204" pitchFamily="34" charset="0"/>
                  <a:cs typeface="Calibri" panose="020F0502020204030204" pitchFamily="34" charset="0"/>
                </a:rPr>
                <a:t>)(void)=</a:t>
              </a:r>
              <a:r>
                <a:rPr lang="en-US" sz="1200" dirty="0" err="1">
                  <a:latin typeface="Calibri" panose="020F0502020204030204" pitchFamily="34" charset="0"/>
                  <a:ea typeface="Calibri" panose="020F0502020204030204" pitchFamily="34" charset="0"/>
                  <a:cs typeface="Calibri" panose="020F0502020204030204" pitchFamily="34" charset="0"/>
                </a:rPr>
                <a:t>GetFirmwareSize</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SetFWRSize_OC</a:t>
              </a:r>
              <a:r>
                <a:rPr lang="en-US" sz="1200" dirty="0">
                  <a:latin typeface="Calibri" panose="020F0502020204030204" pitchFamily="34" charset="0"/>
                  <a:ea typeface="Calibri" panose="020F0502020204030204" pitchFamily="34" charset="0"/>
                  <a:cs typeface="Calibri" panose="020F0502020204030204" pitchFamily="34" charset="0"/>
                </a:rPr>
                <a:t>)(uint32_t)=</a:t>
              </a:r>
              <a:r>
                <a:rPr lang="en-US" sz="1200" dirty="0" err="1">
                  <a:latin typeface="Calibri" panose="020F0502020204030204" pitchFamily="34" charset="0"/>
                  <a:ea typeface="Calibri" panose="020F0502020204030204" pitchFamily="34" charset="0"/>
                  <a:cs typeface="Calibri" panose="020F0502020204030204" pitchFamily="34" charset="0"/>
                </a:rPr>
                <a:t>SetFirmwareSize_OC</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uint32_t (*</a:t>
              </a:r>
              <a:r>
                <a:rPr lang="en-US" sz="1200" dirty="0" err="1">
                  <a:latin typeface="Calibri" panose="020F0502020204030204" pitchFamily="34" charset="0"/>
                  <a:ea typeface="Calibri" panose="020F0502020204030204" pitchFamily="34" charset="0"/>
                  <a:cs typeface="Calibri" panose="020F0502020204030204" pitchFamily="34" charset="0"/>
                </a:rPr>
                <a:t>GetFWRSize_OC</a:t>
              </a:r>
              <a:r>
                <a:rPr lang="en-US" sz="1200" dirty="0">
                  <a:latin typeface="Calibri" panose="020F0502020204030204" pitchFamily="34" charset="0"/>
                  <a:ea typeface="Calibri" panose="020F0502020204030204" pitchFamily="34" charset="0"/>
                  <a:cs typeface="Calibri" panose="020F0502020204030204" pitchFamily="34" charset="0"/>
                </a:rPr>
                <a:t>)(void)=</a:t>
              </a:r>
              <a:r>
                <a:rPr lang="en-US" sz="1200" dirty="0" err="1">
                  <a:latin typeface="Calibri" panose="020F0502020204030204" pitchFamily="34" charset="0"/>
                  <a:ea typeface="Calibri" panose="020F0502020204030204" pitchFamily="34" charset="0"/>
                  <a:cs typeface="Calibri" panose="020F0502020204030204" pitchFamily="34" charset="0"/>
                </a:rPr>
                <a:t>GetFirmwareSize_OC</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WriteFWRSTR</a:t>
              </a:r>
              <a:r>
                <a:rPr lang="en-US" sz="1200" dirty="0">
                  <a:latin typeface="Calibri" panose="020F0502020204030204" pitchFamily="34" charset="0"/>
                  <a:ea typeface="Calibri" panose="020F0502020204030204" pitchFamily="34" charset="0"/>
                  <a:cs typeface="Calibri" panose="020F0502020204030204" pitchFamily="34" charset="0"/>
                </a:rPr>
                <a:t>)(uint8_t*, uint32_t)=</a:t>
              </a:r>
              <a:r>
                <a:rPr lang="en-US" sz="1200" dirty="0" err="1">
                  <a:latin typeface="Calibri" panose="020F0502020204030204" pitchFamily="34" charset="0"/>
                  <a:ea typeface="Calibri" panose="020F0502020204030204" pitchFamily="34" charset="0"/>
                  <a:cs typeface="Calibri" panose="020F0502020204030204" pitchFamily="34" charset="0"/>
                </a:rPr>
                <a:t>WriteFWRSector</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ReadFWRSTR</a:t>
              </a:r>
              <a:r>
                <a:rPr lang="en-US" sz="1200" dirty="0">
                  <a:latin typeface="Calibri" panose="020F0502020204030204" pitchFamily="34" charset="0"/>
                  <a:ea typeface="Calibri" panose="020F0502020204030204" pitchFamily="34" charset="0"/>
                  <a:cs typeface="Calibri" panose="020F0502020204030204" pitchFamily="34" charset="0"/>
                </a:rPr>
                <a:t>)(uint8_t*, uint32_t)=</a:t>
              </a:r>
              <a:r>
                <a:rPr lang="en-US" sz="1200" dirty="0" err="1">
                  <a:latin typeface="Calibri" panose="020F0502020204030204" pitchFamily="34" charset="0"/>
                  <a:ea typeface="Calibri" panose="020F0502020204030204" pitchFamily="34" charset="0"/>
                  <a:cs typeface="Calibri" panose="020F0502020204030204" pitchFamily="34" charset="0"/>
                </a:rPr>
                <a:t>ReadFWRSector</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void (*</a:t>
              </a:r>
              <a:r>
                <a:rPr lang="en-US" sz="1200" dirty="0" err="1">
                  <a:latin typeface="Calibri" panose="020F0502020204030204" pitchFamily="34" charset="0"/>
                  <a:ea typeface="Calibri" panose="020F0502020204030204" pitchFamily="34" charset="0"/>
                  <a:cs typeface="Calibri" panose="020F0502020204030204" pitchFamily="34" charset="0"/>
                </a:rPr>
                <a:t>SetWD</a:t>
              </a:r>
              <a:r>
                <a:rPr lang="en-US" sz="1200" dirty="0">
                  <a:latin typeface="Calibri" panose="020F0502020204030204" pitchFamily="34" charset="0"/>
                  <a:ea typeface="Calibri" panose="020F0502020204030204" pitchFamily="34" charset="0"/>
                  <a:cs typeface="Calibri" panose="020F0502020204030204" pitchFamily="34" charset="0"/>
                </a:rPr>
                <a:t>)(uint8_t, uint32_t)=</a:t>
              </a:r>
              <a:r>
                <a:rPr lang="en-US" sz="1200" dirty="0" err="1">
                  <a:latin typeface="Calibri" panose="020F0502020204030204" pitchFamily="34" charset="0"/>
                  <a:ea typeface="Calibri" panose="020F0502020204030204" pitchFamily="34" charset="0"/>
                  <a:cs typeface="Calibri" panose="020F0502020204030204" pitchFamily="34" charset="0"/>
                </a:rPr>
                <a:t>SetWord</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uint32_t (*</a:t>
              </a:r>
              <a:r>
                <a:rPr lang="en-US" sz="1200" dirty="0" err="1">
                  <a:latin typeface="Calibri" panose="020F0502020204030204" pitchFamily="34" charset="0"/>
                  <a:ea typeface="Calibri" panose="020F0502020204030204" pitchFamily="34" charset="0"/>
                  <a:cs typeface="Calibri" panose="020F0502020204030204" pitchFamily="34" charset="0"/>
                </a:rPr>
                <a:t>GetWD</a:t>
              </a:r>
              <a:r>
                <a:rPr lang="en-US" sz="1200" dirty="0">
                  <a:latin typeface="Calibri" panose="020F0502020204030204" pitchFamily="34" charset="0"/>
                  <a:ea typeface="Calibri" panose="020F0502020204030204" pitchFamily="34" charset="0"/>
                  <a:cs typeface="Calibri" panose="020F0502020204030204" pitchFamily="34" charset="0"/>
                </a:rPr>
                <a:t>)(uint8_t)=</a:t>
              </a:r>
              <a:r>
                <a:rPr lang="en-US" sz="1200" dirty="0" err="1">
                  <a:latin typeface="Calibri" panose="020F0502020204030204" pitchFamily="34" charset="0"/>
                  <a:ea typeface="Calibri" panose="020F0502020204030204" pitchFamily="34" charset="0"/>
                  <a:cs typeface="Calibri" panose="020F0502020204030204" pitchFamily="34" charset="0"/>
                </a:rPr>
                <a:t>GetWord</a:t>
              </a:r>
              <a:r>
                <a:rPr lang="en-US" sz="1200" dirty="0">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pFS_ops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grpSp>
      <p:sp>
        <p:nvSpPr>
          <p:cNvPr id="36" name="TextBox 35">
            <a:extLst>
              <a:ext uri="{FF2B5EF4-FFF2-40B4-BE49-F238E27FC236}">
                <a16:creationId xmlns:a16="http://schemas.microsoft.com/office/drawing/2014/main" id="{0D6177AC-225E-D690-E5AE-733F188926C7}"/>
              </a:ext>
            </a:extLst>
          </p:cNvPr>
          <p:cNvSpPr txBox="1"/>
          <p:nvPr/>
        </p:nvSpPr>
        <p:spPr>
          <a:xfrm>
            <a:off x="3952834" y="747215"/>
            <a:ext cx="3735033" cy="276999"/>
          </a:xfrm>
          <a:prstGeom prst="rect">
            <a:avLst/>
          </a:prstGeom>
          <a:noFill/>
        </p:spPr>
        <p:txBody>
          <a:bodyPr wrap="square" rtlCol="0">
            <a:spAutoFit/>
          </a:bodyPr>
          <a:lstStyle/>
          <a:p>
            <a:r>
              <a:rPr lang="en-US" sz="1200" dirty="0"/>
              <a:t>Placed in “</a:t>
            </a:r>
            <a:r>
              <a:rPr lang="en-US" sz="1200" dirty="0" err="1"/>
              <a:t>pFS</a:t>
            </a:r>
            <a:r>
              <a:rPr lang="en-US" sz="1200" dirty="0"/>
              <a:t>” section for being used by firmware</a:t>
            </a:r>
          </a:p>
        </p:txBody>
      </p:sp>
      <p:grpSp>
        <p:nvGrpSpPr>
          <p:cNvPr id="44" name="Group 43">
            <a:extLst>
              <a:ext uri="{FF2B5EF4-FFF2-40B4-BE49-F238E27FC236}">
                <a16:creationId xmlns:a16="http://schemas.microsoft.com/office/drawing/2014/main" id="{D6D5538B-033F-0C2D-9CDF-184127246CE2}"/>
              </a:ext>
            </a:extLst>
          </p:cNvPr>
          <p:cNvGrpSpPr/>
          <p:nvPr/>
        </p:nvGrpSpPr>
        <p:grpSpPr>
          <a:xfrm>
            <a:off x="3217710" y="1448191"/>
            <a:ext cx="4691543" cy="3248446"/>
            <a:chOff x="3236796" y="1447800"/>
            <a:chExt cx="4691543" cy="3248446"/>
          </a:xfrm>
        </p:grpSpPr>
        <p:grpSp>
          <p:nvGrpSpPr>
            <p:cNvPr id="42" name="Group 41">
              <a:extLst>
                <a:ext uri="{FF2B5EF4-FFF2-40B4-BE49-F238E27FC236}">
                  <a16:creationId xmlns:a16="http://schemas.microsoft.com/office/drawing/2014/main" id="{4F5DFFA3-AE80-3117-1229-90B93ACAA002}"/>
                </a:ext>
              </a:extLst>
            </p:cNvPr>
            <p:cNvGrpSpPr/>
            <p:nvPr/>
          </p:nvGrpSpPr>
          <p:grpSpPr>
            <a:xfrm>
              <a:off x="3236796" y="1447800"/>
              <a:ext cx="4411985" cy="1814939"/>
              <a:chOff x="3236796" y="1447800"/>
              <a:chExt cx="4411985" cy="1814939"/>
            </a:xfrm>
          </p:grpSpPr>
          <p:cxnSp>
            <p:nvCxnSpPr>
              <p:cNvPr id="39" name="Straight Connector 38">
                <a:extLst>
                  <a:ext uri="{FF2B5EF4-FFF2-40B4-BE49-F238E27FC236}">
                    <a16:creationId xmlns:a16="http://schemas.microsoft.com/office/drawing/2014/main" id="{7F0C5058-40C1-F61D-BEB2-B78F99785BD7}"/>
                  </a:ext>
                </a:extLst>
              </p:cNvPr>
              <p:cNvCxnSpPr>
                <a:cxnSpLocks/>
              </p:cNvCxnSpPr>
              <p:nvPr/>
            </p:nvCxnSpPr>
            <p:spPr>
              <a:xfrm>
                <a:off x="3236796" y="1447800"/>
                <a:ext cx="44119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FE99756-5A33-82A7-59F4-ADDEF05941CB}"/>
                  </a:ext>
                </a:extLst>
              </p:cNvPr>
              <p:cNvCxnSpPr>
                <a:cxnSpLocks/>
                <a:endCxn id="43" idx="1"/>
              </p:cNvCxnSpPr>
              <p:nvPr/>
            </p:nvCxnSpPr>
            <p:spPr>
              <a:xfrm>
                <a:off x="7648781" y="1447800"/>
                <a:ext cx="0" cy="1814939"/>
              </a:xfrm>
              <a:prstGeom prst="line">
                <a:avLst/>
              </a:prstGeom>
              <a:ln w="19050"/>
            </p:spPr>
            <p:style>
              <a:lnRef idx="1">
                <a:schemeClr val="dk1"/>
              </a:lnRef>
              <a:fillRef idx="0">
                <a:schemeClr val="dk1"/>
              </a:fillRef>
              <a:effectRef idx="0">
                <a:schemeClr val="dk1"/>
              </a:effectRef>
              <a:fontRef idx="minor">
                <a:schemeClr val="tx1"/>
              </a:fontRef>
            </p:style>
          </p:cxnSp>
        </p:grpSp>
        <p:sp>
          <p:nvSpPr>
            <p:cNvPr id="43" name="Left Brace 42">
              <a:extLst>
                <a:ext uri="{FF2B5EF4-FFF2-40B4-BE49-F238E27FC236}">
                  <a16:creationId xmlns:a16="http://schemas.microsoft.com/office/drawing/2014/main" id="{CDBB4479-5282-9E12-67F2-9AC79B548295}"/>
                </a:ext>
              </a:extLst>
            </p:cNvPr>
            <p:cNvSpPr/>
            <p:nvPr/>
          </p:nvSpPr>
          <p:spPr>
            <a:xfrm>
              <a:off x="7648781" y="2857921"/>
              <a:ext cx="279558" cy="1838325"/>
            </a:xfrm>
            <a:prstGeom prst="leftBrace">
              <a:avLst>
                <a:gd name="adj1" fmla="val 8333"/>
                <a:gd name="adj2" fmla="val 22021"/>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4D934B07-B4E0-F71B-5669-1DCF30F4996F}"/>
              </a:ext>
            </a:extLst>
          </p:cNvPr>
          <p:cNvSpPr txBox="1"/>
          <p:nvPr/>
        </p:nvSpPr>
        <p:spPr>
          <a:xfrm>
            <a:off x="7915311" y="2900311"/>
            <a:ext cx="2200275" cy="1754326"/>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   * appropriate pointers to </a:t>
            </a:r>
          </a:p>
          <a:p>
            <a:r>
              <a:rPr lang="en-US" sz="1200" dirty="0">
                <a:latin typeface="Calibri" panose="020F0502020204030204" pitchFamily="34" charset="0"/>
                <a:ea typeface="Calibri" panose="020F0502020204030204" pitchFamily="34" charset="0"/>
                <a:cs typeface="Calibri" panose="020F0502020204030204" pitchFamily="34" charset="0"/>
              </a:rPr>
              <a:t>   * SPI routines.</a:t>
            </a: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SPI_ops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sp>
        <p:nvSpPr>
          <p:cNvPr id="47" name="TextBox 46">
            <a:extLst>
              <a:ext uri="{FF2B5EF4-FFF2-40B4-BE49-F238E27FC236}">
                <a16:creationId xmlns:a16="http://schemas.microsoft.com/office/drawing/2014/main" id="{7DE08BA0-02A6-B9BD-449E-8C40B8FEAEA8}"/>
              </a:ext>
            </a:extLst>
          </p:cNvPr>
          <p:cNvSpPr txBox="1"/>
          <p:nvPr/>
        </p:nvSpPr>
        <p:spPr>
          <a:xfrm>
            <a:off x="3958463" y="1145394"/>
            <a:ext cx="3735033" cy="276999"/>
          </a:xfrm>
          <a:prstGeom prst="rect">
            <a:avLst/>
          </a:prstGeom>
          <a:noFill/>
        </p:spPr>
        <p:txBody>
          <a:bodyPr wrap="square" rtlCol="0">
            <a:spAutoFit/>
          </a:bodyPr>
          <a:lstStyle/>
          <a:p>
            <a:r>
              <a:rPr lang="en-US" sz="1200" dirty="0"/>
              <a:t>Placed in “</a:t>
            </a:r>
            <a:r>
              <a:rPr lang="en-US" sz="1200" dirty="0" err="1"/>
              <a:t>Spi</a:t>
            </a:r>
            <a:r>
              <a:rPr lang="en-US" sz="1200" dirty="0"/>
              <a:t>” section for being used by firmware</a:t>
            </a:r>
          </a:p>
        </p:txBody>
      </p:sp>
      <p:grpSp>
        <p:nvGrpSpPr>
          <p:cNvPr id="53" name="Group 52">
            <a:extLst>
              <a:ext uri="{FF2B5EF4-FFF2-40B4-BE49-F238E27FC236}">
                <a16:creationId xmlns:a16="http://schemas.microsoft.com/office/drawing/2014/main" id="{3EEC03FA-D25F-6C12-7DFF-905591575031}"/>
              </a:ext>
            </a:extLst>
          </p:cNvPr>
          <p:cNvGrpSpPr/>
          <p:nvPr/>
        </p:nvGrpSpPr>
        <p:grpSpPr>
          <a:xfrm>
            <a:off x="3219169" y="1822519"/>
            <a:ext cx="4191793" cy="3054641"/>
            <a:chOff x="3228182" y="1786932"/>
            <a:chExt cx="4191793" cy="3054641"/>
          </a:xfrm>
        </p:grpSpPr>
        <p:cxnSp>
          <p:nvCxnSpPr>
            <p:cNvPr id="49" name="Straight Connector 48">
              <a:extLst>
                <a:ext uri="{FF2B5EF4-FFF2-40B4-BE49-F238E27FC236}">
                  <a16:creationId xmlns:a16="http://schemas.microsoft.com/office/drawing/2014/main" id="{8BC5F7D6-1208-AC97-03E6-959C7B3C344C}"/>
                </a:ext>
              </a:extLst>
            </p:cNvPr>
            <p:cNvCxnSpPr>
              <a:cxnSpLocks/>
              <a:stCxn id="16" idx="3"/>
            </p:cNvCxnSpPr>
            <p:nvPr/>
          </p:nvCxnSpPr>
          <p:spPr>
            <a:xfrm flipV="1">
              <a:off x="3228182" y="1786932"/>
              <a:ext cx="4191793" cy="2631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4D1F8E5-9F17-8619-CE55-DF9CD175138D}"/>
                </a:ext>
              </a:extLst>
            </p:cNvPr>
            <p:cNvCxnSpPr>
              <a:cxnSpLocks/>
              <a:endCxn id="54" idx="1"/>
            </p:cNvCxnSpPr>
            <p:nvPr/>
          </p:nvCxnSpPr>
          <p:spPr>
            <a:xfrm>
              <a:off x="7419975" y="1786932"/>
              <a:ext cx="0" cy="3054641"/>
            </a:xfrm>
            <a:prstGeom prst="line">
              <a:avLst/>
            </a:prstGeom>
            <a:ln w="19050"/>
          </p:spPr>
          <p:style>
            <a:lnRef idx="1">
              <a:schemeClr val="dk1"/>
            </a:lnRef>
            <a:fillRef idx="0">
              <a:schemeClr val="dk1"/>
            </a:fillRef>
            <a:effectRef idx="0">
              <a:schemeClr val="dk1"/>
            </a:effectRef>
            <a:fontRef idx="minor">
              <a:schemeClr val="tx1"/>
            </a:fontRef>
          </p:style>
        </p:cxnSp>
      </p:grpSp>
      <p:sp>
        <p:nvSpPr>
          <p:cNvPr id="54" name="Left Brace 53">
            <a:extLst>
              <a:ext uri="{FF2B5EF4-FFF2-40B4-BE49-F238E27FC236}">
                <a16:creationId xmlns:a16="http://schemas.microsoft.com/office/drawing/2014/main" id="{5793F25E-ABD7-D744-A119-F7352D580513}"/>
              </a:ext>
            </a:extLst>
          </p:cNvPr>
          <p:cNvSpPr/>
          <p:nvPr/>
        </p:nvSpPr>
        <p:spPr>
          <a:xfrm>
            <a:off x="7410962" y="4754599"/>
            <a:ext cx="512742" cy="442090"/>
          </a:xfrm>
          <a:prstGeom prst="leftBrace">
            <a:avLst>
              <a:gd name="adj1" fmla="val 8333"/>
              <a:gd name="adj2" fmla="val 277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EAB9E401-3CE9-07FD-6C33-87CA61B0CACE}"/>
              </a:ext>
            </a:extLst>
          </p:cNvPr>
          <p:cNvSpPr txBox="1"/>
          <p:nvPr/>
        </p:nvSpPr>
        <p:spPr>
          <a:xfrm>
            <a:off x="3349342" y="2858312"/>
            <a:ext cx="3904354" cy="3970318"/>
          </a:xfrm>
          <a:prstGeom prst="rect">
            <a:avLst/>
          </a:prstGeom>
          <a:noFill/>
          <a:ln w="19050">
            <a:solidFill>
              <a:srgbClr val="FFC000"/>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FS API collection.</a:t>
            </a:r>
          </a:p>
          <a:p>
            <a:r>
              <a:rPr lang="en-US" sz="1200" dirty="0">
                <a:latin typeface="Calibri" panose="020F0502020204030204" pitchFamily="34" charset="0"/>
                <a:ea typeface="Calibri" panose="020F0502020204030204" pitchFamily="34" charset="0"/>
                <a:cs typeface="Calibri" panose="020F0502020204030204" pitchFamily="34" charset="0"/>
              </a:rPr>
              <a:t>// part 1</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SetUpdateByte</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SetBlockCount</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blk_id</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GetBlockCount</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SetFirmwareSize</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GetFirmwareSize</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SetFirmwareSize_OC</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GetFirmwareSize_OC</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WriteFWRSector</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(uint8_t*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addr</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 uint32_t sector){}</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ReadFWRSector</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(uint8_t*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addr</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 uint32_t sector){}</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SetWord</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(uint8_t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chk_id</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 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val</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GetWord</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(uint8_t </a:t>
            </a:r>
            <a:r>
              <a:rPr lang="en-US" sz="1200" dirty="0" err="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chk_id</a:t>
            </a:r>
            <a:r>
              <a:rPr lang="en-US" sz="12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t>
            </a:r>
          </a:p>
          <a:p>
            <a:r>
              <a:rPr lang="en-US" sz="1200" dirty="0">
                <a:latin typeface="Calibri" panose="020F0502020204030204" pitchFamily="34" charset="0"/>
                <a:ea typeface="Calibri" panose="020F0502020204030204" pitchFamily="34" charset="0"/>
                <a:cs typeface="Calibri" panose="020F0502020204030204" pitchFamily="34" charset="0"/>
              </a:rPr>
              <a:t>// part 2</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ClearUpdateByte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SetSecState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sec_state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 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GetSecState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SetUpdateState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upd_state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 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GetUpdateState</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  </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GetIV</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(uint8_t* IV, 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Void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SetIV</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(uint8_t* IV, uint32_t </a:t>
            </a:r>
            <a:r>
              <a:rPr lang="en-US" sz="1200" dirty="0" err="1">
                <a:solidFill>
                  <a:srgbClr val="FF0000"/>
                </a:solidFill>
                <a:latin typeface="Calibri" panose="020F0502020204030204" pitchFamily="34" charset="0"/>
                <a:ea typeface="Calibri" panose="020F0502020204030204" pitchFamily="34" charset="0"/>
                <a:cs typeface="Calibri" panose="020F0502020204030204" pitchFamily="34" charset="0"/>
              </a:rPr>
              <a:t>psd</a:t>
            </a:r>
            <a:r>
              <a:rPr lang="en-US" sz="1200" dirty="0">
                <a:solidFill>
                  <a:srgbClr val="FF0000"/>
                </a:solidFill>
                <a:latin typeface="Calibri" panose="020F0502020204030204" pitchFamily="34" charset="0"/>
                <a:ea typeface="Calibri" panose="020F0502020204030204" pitchFamily="34" charset="0"/>
                <a:cs typeface="Calibri" panose="020F0502020204030204" pitchFamily="34" charset="0"/>
              </a:rPr>
              <a:t>){}</a:t>
            </a:r>
          </a:p>
        </p:txBody>
      </p:sp>
      <p:sp>
        <p:nvSpPr>
          <p:cNvPr id="66" name="TextBox 65">
            <a:extLst>
              <a:ext uri="{FF2B5EF4-FFF2-40B4-BE49-F238E27FC236}">
                <a16:creationId xmlns:a16="http://schemas.microsoft.com/office/drawing/2014/main" id="{FCD72DB3-1D58-8437-1037-972A7DBF13C5}"/>
              </a:ext>
            </a:extLst>
          </p:cNvPr>
          <p:cNvSpPr txBox="1"/>
          <p:nvPr/>
        </p:nvSpPr>
        <p:spPr>
          <a:xfrm>
            <a:off x="7889619" y="4840114"/>
            <a:ext cx="2200275" cy="276999"/>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SPI routines collection</a:t>
            </a:r>
          </a:p>
        </p:txBody>
      </p:sp>
      <p:grpSp>
        <p:nvGrpSpPr>
          <p:cNvPr id="75" name="Group 74">
            <a:extLst>
              <a:ext uri="{FF2B5EF4-FFF2-40B4-BE49-F238E27FC236}">
                <a16:creationId xmlns:a16="http://schemas.microsoft.com/office/drawing/2014/main" id="{7840B738-2B26-7E20-6D79-74EB2FDC6FE6}"/>
              </a:ext>
            </a:extLst>
          </p:cNvPr>
          <p:cNvGrpSpPr/>
          <p:nvPr/>
        </p:nvGrpSpPr>
        <p:grpSpPr>
          <a:xfrm>
            <a:off x="3230804" y="2119639"/>
            <a:ext cx="4080173" cy="780672"/>
            <a:chOff x="3242842" y="2163778"/>
            <a:chExt cx="4080173" cy="780672"/>
          </a:xfrm>
        </p:grpSpPr>
        <p:cxnSp>
          <p:nvCxnSpPr>
            <p:cNvPr id="70" name="Straight Connector 69">
              <a:extLst>
                <a:ext uri="{FF2B5EF4-FFF2-40B4-BE49-F238E27FC236}">
                  <a16:creationId xmlns:a16="http://schemas.microsoft.com/office/drawing/2014/main" id="{BDFF0BFB-3F39-70D7-2FF5-CD6640FBD876}"/>
                </a:ext>
              </a:extLst>
            </p:cNvPr>
            <p:cNvCxnSpPr>
              <a:cxnSpLocks/>
            </p:cNvCxnSpPr>
            <p:nvPr/>
          </p:nvCxnSpPr>
          <p:spPr>
            <a:xfrm>
              <a:off x="3242842" y="2163778"/>
              <a:ext cx="189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Left Brace 70">
              <a:extLst>
                <a:ext uri="{FF2B5EF4-FFF2-40B4-BE49-F238E27FC236}">
                  <a16:creationId xmlns:a16="http://schemas.microsoft.com/office/drawing/2014/main" id="{56C753E5-0768-1B6C-753C-AACEDEA703F4}"/>
                </a:ext>
              </a:extLst>
            </p:cNvPr>
            <p:cNvSpPr/>
            <p:nvPr/>
          </p:nvSpPr>
          <p:spPr>
            <a:xfrm rot="5400000">
              <a:off x="5091563" y="712998"/>
              <a:ext cx="442974" cy="4019930"/>
            </a:xfrm>
            <a:prstGeom prst="leftBrace">
              <a:avLst>
                <a:gd name="adj1" fmla="val 8333"/>
                <a:gd name="adj2" fmla="val 5433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DACB83E0-ED62-2DFC-F0DC-AA5F443BF22D}"/>
                </a:ext>
              </a:extLst>
            </p:cNvPr>
            <p:cNvCxnSpPr>
              <a:cxnSpLocks/>
              <a:stCxn id="71" idx="1"/>
            </p:cNvCxnSpPr>
            <p:nvPr/>
          </p:nvCxnSpPr>
          <p:spPr>
            <a:xfrm flipV="1">
              <a:off x="5138866" y="2163778"/>
              <a:ext cx="0" cy="337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381D4F11-C63D-ED8A-3178-D4D7E357205F}"/>
              </a:ext>
            </a:extLst>
          </p:cNvPr>
          <p:cNvSpPr txBox="1"/>
          <p:nvPr/>
        </p:nvSpPr>
        <p:spPr>
          <a:xfrm>
            <a:off x="7629695" y="5314384"/>
            <a:ext cx="4020657" cy="1015663"/>
          </a:xfrm>
          <a:prstGeom prst="rect">
            <a:avLst/>
          </a:prstGeom>
          <a:noFill/>
        </p:spPr>
        <p:txBody>
          <a:bodyPr wrap="square" rtlCol="0">
            <a:spAutoFit/>
          </a:bodyPr>
          <a:lstStyle/>
          <a:p>
            <a:r>
              <a:rPr lang="en-US" sz="1200" dirty="0"/>
              <a:t>Part 2 routines of FS API are password protected thus can be used by bootloader only, on top of that, bootloader critical fields are encrypted with some key, thus even raw access to SD card won’t work as expected.</a:t>
            </a:r>
          </a:p>
        </p:txBody>
      </p:sp>
    </p:spTree>
    <p:extLst>
      <p:ext uri="{BB962C8B-B14F-4D97-AF65-F5344CB8AC3E}">
        <p14:creationId xmlns:p14="http://schemas.microsoft.com/office/powerpoint/2010/main" val="99371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0B790-C621-C705-7F91-3C2BDF75E06E}"/>
              </a:ext>
            </a:extLst>
          </p:cNvPr>
          <p:cNvSpPr txBox="1"/>
          <p:nvPr/>
        </p:nvSpPr>
        <p:spPr>
          <a:xfrm>
            <a:off x="885825" y="526018"/>
            <a:ext cx="1762125" cy="369332"/>
          </a:xfrm>
          <a:prstGeom prst="rect">
            <a:avLst/>
          </a:prstGeom>
          <a:noFill/>
        </p:spPr>
        <p:txBody>
          <a:bodyPr wrap="square" rtlCol="0">
            <a:spAutoFit/>
          </a:bodyPr>
          <a:lstStyle/>
          <a:p>
            <a:r>
              <a:rPr lang="en-US" dirty="0"/>
              <a:t>Power on</a:t>
            </a:r>
          </a:p>
        </p:txBody>
      </p:sp>
      <p:grpSp>
        <p:nvGrpSpPr>
          <p:cNvPr id="6" name="Group 5">
            <a:extLst>
              <a:ext uri="{FF2B5EF4-FFF2-40B4-BE49-F238E27FC236}">
                <a16:creationId xmlns:a16="http://schemas.microsoft.com/office/drawing/2014/main" id="{8EFAC300-632F-575C-1AFE-204BA66B87B7}"/>
              </a:ext>
            </a:extLst>
          </p:cNvPr>
          <p:cNvGrpSpPr/>
          <p:nvPr/>
        </p:nvGrpSpPr>
        <p:grpSpPr>
          <a:xfrm>
            <a:off x="2035664" y="2276475"/>
            <a:ext cx="790575" cy="790575"/>
            <a:chOff x="2638425" y="1809750"/>
            <a:chExt cx="790575" cy="790575"/>
          </a:xfrm>
          <a:gradFill>
            <a:gsLst>
              <a:gs pos="57000">
                <a:schemeClr val="accent6">
                  <a:lumMod val="60000"/>
                  <a:lumOff val="40000"/>
                </a:schemeClr>
              </a:gs>
              <a:gs pos="68000">
                <a:schemeClr val="accent4">
                  <a:lumMod val="105000"/>
                  <a:satMod val="103000"/>
                  <a:tint val="73000"/>
                </a:schemeClr>
              </a:gs>
              <a:gs pos="34000">
                <a:schemeClr val="accent5">
                  <a:lumMod val="75000"/>
                </a:schemeClr>
              </a:gs>
            </a:gsLst>
            <a:lin ang="5400000" scaled="0"/>
          </a:gradFill>
        </p:grpSpPr>
        <p:sp>
          <p:nvSpPr>
            <p:cNvPr id="4" name="Oval 3">
              <a:extLst>
                <a:ext uri="{FF2B5EF4-FFF2-40B4-BE49-F238E27FC236}">
                  <a16:creationId xmlns:a16="http://schemas.microsoft.com/office/drawing/2014/main" id="{357468A7-D869-EE2B-CF3C-0160FC6FD298}"/>
                </a:ext>
              </a:extLst>
            </p:cNvPr>
            <p:cNvSpPr/>
            <p:nvPr/>
          </p:nvSpPr>
          <p:spPr>
            <a:xfrm>
              <a:off x="2638425" y="1809750"/>
              <a:ext cx="790575" cy="790575"/>
            </a:xfrm>
            <a:prstGeom prst="ellipse">
              <a:avLst/>
            </a:prstGeom>
            <a:grpFill/>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D777932-9837-67DA-6DB4-484B3B8FE8A4}"/>
                </a:ext>
              </a:extLst>
            </p:cNvPr>
            <p:cNvSpPr/>
            <p:nvPr/>
          </p:nvSpPr>
          <p:spPr>
            <a:xfrm rot="595842">
              <a:off x="2695574" y="1885949"/>
              <a:ext cx="695325" cy="561975"/>
            </a:xfrm>
            <a:prstGeom prst="ellipse">
              <a:avLst/>
            </a:prstGeom>
            <a:grp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9455F5ED-CF19-091E-6BE6-BE6E7ED61854}"/>
              </a:ext>
            </a:extLst>
          </p:cNvPr>
          <p:cNvSpPr/>
          <p:nvPr/>
        </p:nvSpPr>
        <p:spPr>
          <a:xfrm>
            <a:off x="1333499" y="895350"/>
            <a:ext cx="1097452" cy="1543050"/>
          </a:xfrm>
          <a:custGeom>
            <a:avLst/>
            <a:gdLst>
              <a:gd name="connsiteX0" fmla="*/ 47625 w 1097452"/>
              <a:gd name="connsiteY0" fmla="*/ 0 h 1543050"/>
              <a:gd name="connsiteX1" fmla="*/ 19050 w 1097452"/>
              <a:gd name="connsiteY1" fmla="*/ 114300 h 1543050"/>
              <a:gd name="connsiteX2" fmla="*/ 0 w 1097452"/>
              <a:gd name="connsiteY2" fmla="*/ 161925 h 1543050"/>
              <a:gd name="connsiteX3" fmla="*/ 19050 w 1097452"/>
              <a:gd name="connsiteY3" fmla="*/ 390525 h 1543050"/>
              <a:gd name="connsiteX4" fmla="*/ 38100 w 1097452"/>
              <a:gd name="connsiteY4" fmla="*/ 428625 h 1543050"/>
              <a:gd name="connsiteX5" fmla="*/ 104775 w 1097452"/>
              <a:gd name="connsiteY5" fmla="*/ 523875 h 1543050"/>
              <a:gd name="connsiteX6" fmla="*/ 123825 w 1097452"/>
              <a:gd name="connsiteY6" fmla="*/ 552450 h 1543050"/>
              <a:gd name="connsiteX7" fmla="*/ 180975 w 1097452"/>
              <a:gd name="connsiteY7" fmla="*/ 581025 h 1543050"/>
              <a:gd name="connsiteX8" fmla="*/ 257175 w 1097452"/>
              <a:gd name="connsiteY8" fmla="*/ 638175 h 1543050"/>
              <a:gd name="connsiteX9" fmla="*/ 371475 w 1097452"/>
              <a:gd name="connsiteY9" fmla="*/ 657225 h 1543050"/>
              <a:gd name="connsiteX10" fmla="*/ 457200 w 1097452"/>
              <a:gd name="connsiteY10" fmla="*/ 676275 h 1543050"/>
              <a:gd name="connsiteX11" fmla="*/ 485775 w 1097452"/>
              <a:gd name="connsiteY11" fmla="*/ 685800 h 1543050"/>
              <a:gd name="connsiteX12" fmla="*/ 571500 w 1097452"/>
              <a:gd name="connsiteY12" fmla="*/ 704850 h 1543050"/>
              <a:gd name="connsiteX13" fmla="*/ 628650 w 1097452"/>
              <a:gd name="connsiteY13" fmla="*/ 723900 h 1543050"/>
              <a:gd name="connsiteX14" fmla="*/ 657225 w 1097452"/>
              <a:gd name="connsiteY14" fmla="*/ 733425 h 1543050"/>
              <a:gd name="connsiteX15" fmla="*/ 695325 w 1097452"/>
              <a:gd name="connsiteY15" fmla="*/ 742950 h 1543050"/>
              <a:gd name="connsiteX16" fmla="*/ 790575 w 1097452"/>
              <a:gd name="connsiteY16" fmla="*/ 790575 h 1543050"/>
              <a:gd name="connsiteX17" fmla="*/ 809625 w 1097452"/>
              <a:gd name="connsiteY17" fmla="*/ 819150 h 1543050"/>
              <a:gd name="connsiteX18" fmla="*/ 847725 w 1097452"/>
              <a:gd name="connsiteY18" fmla="*/ 847725 h 1543050"/>
              <a:gd name="connsiteX19" fmla="*/ 857250 w 1097452"/>
              <a:gd name="connsiteY19" fmla="*/ 876300 h 1543050"/>
              <a:gd name="connsiteX20" fmla="*/ 895350 w 1097452"/>
              <a:gd name="connsiteY20" fmla="*/ 904875 h 1543050"/>
              <a:gd name="connsiteX21" fmla="*/ 942975 w 1097452"/>
              <a:gd name="connsiteY21" fmla="*/ 971550 h 1543050"/>
              <a:gd name="connsiteX22" fmla="*/ 962025 w 1097452"/>
              <a:gd name="connsiteY22" fmla="*/ 1028700 h 1543050"/>
              <a:gd name="connsiteX23" fmla="*/ 1000125 w 1097452"/>
              <a:gd name="connsiteY23" fmla="*/ 1085850 h 1543050"/>
              <a:gd name="connsiteX24" fmla="*/ 1028700 w 1097452"/>
              <a:gd name="connsiteY24" fmla="*/ 1181100 h 1543050"/>
              <a:gd name="connsiteX25" fmla="*/ 1057275 w 1097452"/>
              <a:gd name="connsiteY25" fmla="*/ 1285875 h 1543050"/>
              <a:gd name="connsiteX26" fmla="*/ 1076325 w 1097452"/>
              <a:gd name="connsiteY26" fmla="*/ 1428750 h 1543050"/>
              <a:gd name="connsiteX27" fmla="*/ 1095375 w 1097452"/>
              <a:gd name="connsiteY27" fmla="*/ 154305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7452" h="1543050">
                <a:moveTo>
                  <a:pt x="47625" y="0"/>
                </a:moveTo>
                <a:cubicBezTo>
                  <a:pt x="37681" y="49718"/>
                  <a:pt x="36673" y="61430"/>
                  <a:pt x="19050" y="114300"/>
                </a:cubicBezTo>
                <a:cubicBezTo>
                  <a:pt x="13643" y="130520"/>
                  <a:pt x="6350" y="146050"/>
                  <a:pt x="0" y="161925"/>
                </a:cubicBezTo>
                <a:cubicBezTo>
                  <a:pt x="6350" y="238125"/>
                  <a:pt x="8236" y="314829"/>
                  <a:pt x="19050" y="390525"/>
                </a:cubicBezTo>
                <a:cubicBezTo>
                  <a:pt x="21058" y="404581"/>
                  <a:pt x="31301" y="416160"/>
                  <a:pt x="38100" y="428625"/>
                </a:cubicBezTo>
                <a:cubicBezTo>
                  <a:pt x="105000" y="551275"/>
                  <a:pt x="46461" y="453898"/>
                  <a:pt x="104775" y="523875"/>
                </a:cubicBezTo>
                <a:cubicBezTo>
                  <a:pt x="112104" y="532669"/>
                  <a:pt x="115730" y="544355"/>
                  <a:pt x="123825" y="552450"/>
                </a:cubicBezTo>
                <a:cubicBezTo>
                  <a:pt x="142289" y="570914"/>
                  <a:pt x="157734" y="573278"/>
                  <a:pt x="180975" y="581025"/>
                </a:cubicBezTo>
                <a:cubicBezTo>
                  <a:pt x="203983" y="604033"/>
                  <a:pt x="223642" y="628312"/>
                  <a:pt x="257175" y="638175"/>
                </a:cubicBezTo>
                <a:cubicBezTo>
                  <a:pt x="294231" y="649074"/>
                  <a:pt x="334832" y="645011"/>
                  <a:pt x="371475" y="657225"/>
                </a:cubicBezTo>
                <a:cubicBezTo>
                  <a:pt x="435801" y="678667"/>
                  <a:pt x="356620" y="653924"/>
                  <a:pt x="457200" y="676275"/>
                </a:cubicBezTo>
                <a:cubicBezTo>
                  <a:pt x="467001" y="678453"/>
                  <a:pt x="476035" y="683365"/>
                  <a:pt x="485775" y="685800"/>
                </a:cubicBezTo>
                <a:cubicBezTo>
                  <a:pt x="514173" y="692900"/>
                  <a:pt x="543216" y="697308"/>
                  <a:pt x="571500" y="704850"/>
                </a:cubicBezTo>
                <a:cubicBezTo>
                  <a:pt x="590902" y="710024"/>
                  <a:pt x="609600" y="717550"/>
                  <a:pt x="628650" y="723900"/>
                </a:cubicBezTo>
                <a:cubicBezTo>
                  <a:pt x="638175" y="727075"/>
                  <a:pt x="647485" y="730990"/>
                  <a:pt x="657225" y="733425"/>
                </a:cubicBezTo>
                <a:cubicBezTo>
                  <a:pt x="669925" y="736600"/>
                  <a:pt x="683293" y="737793"/>
                  <a:pt x="695325" y="742950"/>
                </a:cubicBezTo>
                <a:cubicBezTo>
                  <a:pt x="727952" y="756933"/>
                  <a:pt x="790575" y="790575"/>
                  <a:pt x="790575" y="790575"/>
                </a:cubicBezTo>
                <a:cubicBezTo>
                  <a:pt x="796925" y="800100"/>
                  <a:pt x="801530" y="811055"/>
                  <a:pt x="809625" y="819150"/>
                </a:cubicBezTo>
                <a:cubicBezTo>
                  <a:pt x="820850" y="830375"/>
                  <a:pt x="837562" y="835529"/>
                  <a:pt x="847725" y="847725"/>
                </a:cubicBezTo>
                <a:cubicBezTo>
                  <a:pt x="854153" y="855438"/>
                  <a:pt x="850822" y="868587"/>
                  <a:pt x="857250" y="876300"/>
                </a:cubicBezTo>
                <a:cubicBezTo>
                  <a:pt x="867413" y="888496"/>
                  <a:pt x="882650" y="895350"/>
                  <a:pt x="895350" y="904875"/>
                </a:cubicBezTo>
                <a:cubicBezTo>
                  <a:pt x="923188" y="988390"/>
                  <a:pt x="875176" y="858551"/>
                  <a:pt x="942975" y="971550"/>
                </a:cubicBezTo>
                <a:cubicBezTo>
                  <a:pt x="953306" y="988769"/>
                  <a:pt x="950886" y="1011992"/>
                  <a:pt x="962025" y="1028700"/>
                </a:cubicBezTo>
                <a:lnTo>
                  <a:pt x="1000125" y="1085850"/>
                </a:lnTo>
                <a:cubicBezTo>
                  <a:pt x="1014520" y="1143431"/>
                  <a:pt x="1005510" y="1111531"/>
                  <a:pt x="1028700" y="1181100"/>
                </a:cubicBezTo>
                <a:cubicBezTo>
                  <a:pt x="1039913" y="1214739"/>
                  <a:pt x="1052978" y="1251499"/>
                  <a:pt x="1057275" y="1285875"/>
                </a:cubicBezTo>
                <a:cubicBezTo>
                  <a:pt x="1058056" y="1292120"/>
                  <a:pt x="1073292" y="1417627"/>
                  <a:pt x="1076325" y="1428750"/>
                </a:cubicBezTo>
                <a:cubicBezTo>
                  <a:pt x="1106734" y="1540250"/>
                  <a:pt x="1095375" y="1361988"/>
                  <a:pt x="1095375" y="154305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703F7E51-EAD4-E50E-A38A-B3C9DBFA5328}"/>
              </a:ext>
            </a:extLst>
          </p:cNvPr>
          <p:cNvGrpSpPr/>
          <p:nvPr/>
        </p:nvGrpSpPr>
        <p:grpSpPr>
          <a:xfrm>
            <a:off x="1258988" y="3971925"/>
            <a:ext cx="790575" cy="790575"/>
            <a:chOff x="2638425" y="1809750"/>
            <a:chExt cx="790575" cy="790575"/>
          </a:xfrm>
        </p:grpSpPr>
        <p:sp>
          <p:nvSpPr>
            <p:cNvPr id="20" name="Oval 19">
              <a:extLst>
                <a:ext uri="{FF2B5EF4-FFF2-40B4-BE49-F238E27FC236}">
                  <a16:creationId xmlns:a16="http://schemas.microsoft.com/office/drawing/2014/main" id="{D83DCFB3-FB76-2762-944A-320EE4D733E7}"/>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C1D4144-FC83-B453-11AE-E3836172BD4D}"/>
                </a:ext>
              </a:extLst>
            </p:cNvPr>
            <p:cNvSpPr/>
            <p:nvPr/>
          </p:nvSpPr>
          <p:spPr>
            <a:xfrm rot="595842">
              <a:off x="2695574" y="1885949"/>
              <a:ext cx="695325" cy="561975"/>
            </a:xfrm>
            <a:prstGeom prst="ellipse">
              <a:avLst/>
            </a:prstGeom>
            <a:solidFill>
              <a:srgbClr val="FFC000"/>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2FE9790C-D8E0-F5E9-56EC-3AF00447C637}"/>
              </a:ext>
            </a:extLst>
          </p:cNvPr>
          <p:cNvSpPr/>
          <p:nvPr/>
        </p:nvSpPr>
        <p:spPr>
          <a:xfrm>
            <a:off x="1600200" y="2924175"/>
            <a:ext cx="514350" cy="1209675"/>
          </a:xfrm>
          <a:custGeom>
            <a:avLst/>
            <a:gdLst>
              <a:gd name="connsiteX0" fmla="*/ 514350 w 514350"/>
              <a:gd name="connsiteY0" fmla="*/ 0 h 1209675"/>
              <a:gd name="connsiteX1" fmla="*/ 304800 w 514350"/>
              <a:gd name="connsiteY1" fmla="*/ 76200 h 1209675"/>
              <a:gd name="connsiteX2" fmla="*/ 266700 w 514350"/>
              <a:gd name="connsiteY2" fmla="*/ 104775 h 1209675"/>
              <a:gd name="connsiteX3" fmla="*/ 228600 w 514350"/>
              <a:gd name="connsiteY3" fmla="*/ 123825 h 1209675"/>
              <a:gd name="connsiteX4" fmla="*/ 200025 w 514350"/>
              <a:gd name="connsiteY4" fmla="*/ 142875 h 1209675"/>
              <a:gd name="connsiteX5" fmla="*/ 161925 w 514350"/>
              <a:gd name="connsiteY5" fmla="*/ 152400 h 1209675"/>
              <a:gd name="connsiteX6" fmla="*/ 104775 w 514350"/>
              <a:gd name="connsiteY6" fmla="*/ 209550 h 1209675"/>
              <a:gd name="connsiteX7" fmla="*/ 76200 w 514350"/>
              <a:gd name="connsiteY7" fmla="*/ 238125 h 1209675"/>
              <a:gd name="connsiteX8" fmla="*/ 38100 w 514350"/>
              <a:gd name="connsiteY8" fmla="*/ 295275 h 1209675"/>
              <a:gd name="connsiteX9" fmla="*/ 28575 w 514350"/>
              <a:gd name="connsiteY9" fmla="*/ 371475 h 1209675"/>
              <a:gd name="connsiteX10" fmla="*/ 19050 w 514350"/>
              <a:gd name="connsiteY10" fmla="*/ 409575 h 1209675"/>
              <a:gd name="connsiteX11" fmla="*/ 28575 w 514350"/>
              <a:gd name="connsiteY11" fmla="*/ 485775 h 1209675"/>
              <a:gd name="connsiteX12" fmla="*/ 104775 w 514350"/>
              <a:gd name="connsiteY12" fmla="*/ 600075 h 1209675"/>
              <a:gd name="connsiteX13" fmla="*/ 152400 w 514350"/>
              <a:gd name="connsiteY13" fmla="*/ 676275 h 1209675"/>
              <a:gd name="connsiteX14" fmla="*/ 180975 w 514350"/>
              <a:gd name="connsiteY14" fmla="*/ 742950 h 1209675"/>
              <a:gd name="connsiteX15" fmla="*/ 200025 w 514350"/>
              <a:gd name="connsiteY15" fmla="*/ 838200 h 1209675"/>
              <a:gd name="connsiteX16" fmla="*/ 190500 w 514350"/>
              <a:gd name="connsiteY16" fmla="*/ 1038225 h 1209675"/>
              <a:gd name="connsiteX17" fmla="*/ 123825 w 514350"/>
              <a:gd name="connsiteY17" fmla="*/ 1114425 h 1209675"/>
              <a:gd name="connsiteX18" fmla="*/ 95250 w 514350"/>
              <a:gd name="connsiteY18" fmla="*/ 1143000 h 1209675"/>
              <a:gd name="connsiteX19" fmla="*/ 38100 w 514350"/>
              <a:gd name="connsiteY19" fmla="*/ 1181100 h 1209675"/>
              <a:gd name="connsiteX20" fmla="*/ 0 w 514350"/>
              <a:gd name="connsiteY20" fmla="*/ 1209675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4350" h="1209675">
                <a:moveTo>
                  <a:pt x="514350" y="0"/>
                </a:moveTo>
                <a:cubicBezTo>
                  <a:pt x="477598" y="12251"/>
                  <a:pt x="355453" y="48571"/>
                  <a:pt x="304800" y="76200"/>
                </a:cubicBezTo>
                <a:cubicBezTo>
                  <a:pt x="290863" y="83802"/>
                  <a:pt x="280162" y="96361"/>
                  <a:pt x="266700" y="104775"/>
                </a:cubicBezTo>
                <a:cubicBezTo>
                  <a:pt x="254659" y="112300"/>
                  <a:pt x="240928" y="116780"/>
                  <a:pt x="228600" y="123825"/>
                </a:cubicBezTo>
                <a:cubicBezTo>
                  <a:pt x="218661" y="129505"/>
                  <a:pt x="210547" y="138366"/>
                  <a:pt x="200025" y="142875"/>
                </a:cubicBezTo>
                <a:cubicBezTo>
                  <a:pt x="187993" y="148032"/>
                  <a:pt x="174625" y="149225"/>
                  <a:pt x="161925" y="152400"/>
                </a:cubicBezTo>
                <a:lnTo>
                  <a:pt x="104775" y="209550"/>
                </a:lnTo>
                <a:cubicBezTo>
                  <a:pt x="95250" y="219075"/>
                  <a:pt x="83672" y="226917"/>
                  <a:pt x="76200" y="238125"/>
                </a:cubicBezTo>
                <a:lnTo>
                  <a:pt x="38100" y="295275"/>
                </a:lnTo>
                <a:cubicBezTo>
                  <a:pt x="34925" y="320675"/>
                  <a:pt x="32783" y="346226"/>
                  <a:pt x="28575" y="371475"/>
                </a:cubicBezTo>
                <a:cubicBezTo>
                  <a:pt x="26423" y="384388"/>
                  <a:pt x="19050" y="396484"/>
                  <a:pt x="19050" y="409575"/>
                </a:cubicBezTo>
                <a:cubicBezTo>
                  <a:pt x="19050" y="435173"/>
                  <a:pt x="22367" y="460942"/>
                  <a:pt x="28575" y="485775"/>
                </a:cubicBezTo>
                <a:cubicBezTo>
                  <a:pt x="38364" y="524933"/>
                  <a:pt x="91563" y="573651"/>
                  <a:pt x="104775" y="600075"/>
                </a:cubicBezTo>
                <a:cubicBezTo>
                  <a:pt x="130925" y="652374"/>
                  <a:pt x="115306" y="626816"/>
                  <a:pt x="152400" y="676275"/>
                </a:cubicBezTo>
                <a:cubicBezTo>
                  <a:pt x="179746" y="785658"/>
                  <a:pt x="141508" y="650860"/>
                  <a:pt x="180975" y="742950"/>
                </a:cubicBezTo>
                <a:cubicBezTo>
                  <a:pt x="188725" y="761034"/>
                  <a:pt x="197876" y="825307"/>
                  <a:pt x="200025" y="838200"/>
                </a:cubicBezTo>
                <a:cubicBezTo>
                  <a:pt x="196850" y="904875"/>
                  <a:pt x="202655" y="972590"/>
                  <a:pt x="190500" y="1038225"/>
                </a:cubicBezTo>
                <a:cubicBezTo>
                  <a:pt x="180535" y="1092038"/>
                  <a:pt x="154208" y="1089106"/>
                  <a:pt x="123825" y="1114425"/>
                </a:cubicBezTo>
                <a:cubicBezTo>
                  <a:pt x="113477" y="1123049"/>
                  <a:pt x="105883" y="1134730"/>
                  <a:pt x="95250" y="1143000"/>
                </a:cubicBezTo>
                <a:cubicBezTo>
                  <a:pt x="77178" y="1157056"/>
                  <a:pt x="57150" y="1168400"/>
                  <a:pt x="38100" y="1181100"/>
                </a:cubicBezTo>
                <a:cubicBezTo>
                  <a:pt x="5789" y="1202641"/>
                  <a:pt x="17620" y="1192055"/>
                  <a:pt x="0" y="1209675"/>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4DE3B8D-1853-C41E-38C8-3803995BD94B}"/>
              </a:ext>
            </a:extLst>
          </p:cNvPr>
          <p:cNvGrpSpPr/>
          <p:nvPr/>
        </p:nvGrpSpPr>
        <p:grpSpPr>
          <a:xfrm>
            <a:off x="1462087" y="5553075"/>
            <a:ext cx="790575" cy="790575"/>
            <a:chOff x="2638425" y="1809750"/>
            <a:chExt cx="790575" cy="790575"/>
          </a:xfrm>
        </p:grpSpPr>
        <p:sp>
          <p:nvSpPr>
            <p:cNvPr id="32" name="Oval 31">
              <a:extLst>
                <a:ext uri="{FF2B5EF4-FFF2-40B4-BE49-F238E27FC236}">
                  <a16:creationId xmlns:a16="http://schemas.microsoft.com/office/drawing/2014/main" id="{4CB2236D-6948-6A32-33BE-2DBDE74C9109}"/>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5D24BCA-4CD6-B58F-3A90-71C7CD56129A}"/>
                </a:ext>
              </a:extLst>
            </p:cNvPr>
            <p:cNvSpPr/>
            <p:nvPr/>
          </p:nvSpPr>
          <p:spPr>
            <a:xfrm rot="595842">
              <a:off x="2695574" y="1885949"/>
              <a:ext cx="695325" cy="561975"/>
            </a:xfrm>
            <a:prstGeom prst="ellipse">
              <a:avLst/>
            </a:prstGeom>
            <a:solidFill>
              <a:schemeClr val="accent2">
                <a:lumMod val="75000"/>
              </a:schemeClr>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165B52D-49E7-495D-6308-33176A963DC3}"/>
              </a:ext>
            </a:extLst>
          </p:cNvPr>
          <p:cNvGrpSpPr/>
          <p:nvPr/>
        </p:nvGrpSpPr>
        <p:grpSpPr>
          <a:xfrm>
            <a:off x="3435839" y="4270558"/>
            <a:ext cx="790575" cy="790575"/>
            <a:chOff x="2638425" y="1809750"/>
            <a:chExt cx="790575" cy="790575"/>
          </a:xfrm>
        </p:grpSpPr>
        <p:sp>
          <p:nvSpPr>
            <p:cNvPr id="35" name="Oval 34">
              <a:extLst>
                <a:ext uri="{FF2B5EF4-FFF2-40B4-BE49-F238E27FC236}">
                  <a16:creationId xmlns:a16="http://schemas.microsoft.com/office/drawing/2014/main" id="{8CC91C53-E7C0-A1DC-5A84-AF14A60DF005}"/>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719DDE5-5272-1584-9CB3-B5AC23CB091A}"/>
                </a:ext>
              </a:extLst>
            </p:cNvPr>
            <p:cNvSpPr/>
            <p:nvPr/>
          </p:nvSpPr>
          <p:spPr>
            <a:xfrm rot="595842">
              <a:off x="2695574" y="1885949"/>
              <a:ext cx="695325" cy="561975"/>
            </a:xfrm>
            <a:prstGeom prst="ellipse">
              <a:avLst/>
            </a:prstGeom>
            <a:solidFill>
              <a:schemeClr val="tx1">
                <a:lumMod val="65000"/>
                <a:lumOff val="35000"/>
              </a:schemeClr>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37" name="Freeform: Shape 36">
            <a:extLst>
              <a:ext uri="{FF2B5EF4-FFF2-40B4-BE49-F238E27FC236}">
                <a16:creationId xmlns:a16="http://schemas.microsoft.com/office/drawing/2014/main" id="{B99CF111-60AC-89F3-D1B9-BFF741A271FE}"/>
              </a:ext>
            </a:extLst>
          </p:cNvPr>
          <p:cNvSpPr/>
          <p:nvPr/>
        </p:nvSpPr>
        <p:spPr>
          <a:xfrm>
            <a:off x="1472316" y="4714875"/>
            <a:ext cx="404145" cy="1009650"/>
          </a:xfrm>
          <a:custGeom>
            <a:avLst/>
            <a:gdLst>
              <a:gd name="connsiteX0" fmla="*/ 127884 w 404145"/>
              <a:gd name="connsiteY0" fmla="*/ 0 h 1009650"/>
              <a:gd name="connsiteX1" fmla="*/ 61209 w 404145"/>
              <a:gd name="connsiteY1" fmla="*/ 247650 h 1009650"/>
              <a:gd name="connsiteX2" fmla="*/ 42159 w 404145"/>
              <a:gd name="connsiteY2" fmla="*/ 304800 h 1009650"/>
              <a:gd name="connsiteX3" fmla="*/ 32634 w 404145"/>
              <a:gd name="connsiteY3" fmla="*/ 352425 h 1009650"/>
              <a:gd name="connsiteX4" fmla="*/ 13584 w 404145"/>
              <a:gd name="connsiteY4" fmla="*/ 390525 h 1009650"/>
              <a:gd name="connsiteX5" fmla="*/ 13584 w 404145"/>
              <a:gd name="connsiteY5" fmla="*/ 590550 h 1009650"/>
              <a:gd name="connsiteX6" fmla="*/ 32634 w 404145"/>
              <a:gd name="connsiteY6" fmla="*/ 619125 h 1009650"/>
              <a:gd name="connsiteX7" fmla="*/ 89784 w 404145"/>
              <a:gd name="connsiteY7" fmla="*/ 676275 h 1009650"/>
              <a:gd name="connsiteX8" fmla="*/ 118359 w 404145"/>
              <a:gd name="connsiteY8" fmla="*/ 714375 h 1009650"/>
              <a:gd name="connsiteX9" fmla="*/ 146934 w 404145"/>
              <a:gd name="connsiteY9" fmla="*/ 723900 h 1009650"/>
              <a:gd name="connsiteX10" fmla="*/ 213609 w 404145"/>
              <a:gd name="connsiteY10" fmla="*/ 771525 h 1009650"/>
              <a:gd name="connsiteX11" fmla="*/ 242184 w 404145"/>
              <a:gd name="connsiteY11" fmla="*/ 790575 h 1009650"/>
              <a:gd name="connsiteX12" fmla="*/ 270759 w 404145"/>
              <a:gd name="connsiteY12" fmla="*/ 828675 h 1009650"/>
              <a:gd name="connsiteX13" fmla="*/ 327909 w 404145"/>
              <a:gd name="connsiteY13" fmla="*/ 876300 h 1009650"/>
              <a:gd name="connsiteX14" fmla="*/ 375534 w 404145"/>
              <a:gd name="connsiteY14" fmla="*/ 942975 h 1009650"/>
              <a:gd name="connsiteX15" fmla="*/ 385059 w 404145"/>
              <a:gd name="connsiteY15" fmla="*/ 971550 h 1009650"/>
              <a:gd name="connsiteX16" fmla="*/ 404109 w 404145"/>
              <a:gd name="connsiteY16"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4145" h="1009650">
                <a:moveTo>
                  <a:pt x="127884" y="0"/>
                </a:moveTo>
                <a:cubicBezTo>
                  <a:pt x="111046" y="168378"/>
                  <a:pt x="132818" y="32824"/>
                  <a:pt x="61209" y="247650"/>
                </a:cubicBezTo>
                <a:cubicBezTo>
                  <a:pt x="54859" y="266700"/>
                  <a:pt x="47443" y="285427"/>
                  <a:pt x="42159" y="304800"/>
                </a:cubicBezTo>
                <a:cubicBezTo>
                  <a:pt x="37899" y="320419"/>
                  <a:pt x="37754" y="337066"/>
                  <a:pt x="32634" y="352425"/>
                </a:cubicBezTo>
                <a:cubicBezTo>
                  <a:pt x="28144" y="365895"/>
                  <a:pt x="19934" y="377825"/>
                  <a:pt x="13584" y="390525"/>
                </a:cubicBezTo>
                <a:cubicBezTo>
                  <a:pt x="-3065" y="473770"/>
                  <a:pt x="-5936" y="466920"/>
                  <a:pt x="13584" y="590550"/>
                </a:cubicBezTo>
                <a:cubicBezTo>
                  <a:pt x="15369" y="601858"/>
                  <a:pt x="25029" y="610569"/>
                  <a:pt x="32634" y="619125"/>
                </a:cubicBezTo>
                <a:cubicBezTo>
                  <a:pt x="50532" y="639261"/>
                  <a:pt x="73620" y="654722"/>
                  <a:pt x="89784" y="676275"/>
                </a:cubicBezTo>
                <a:cubicBezTo>
                  <a:pt x="99309" y="688975"/>
                  <a:pt x="106163" y="704212"/>
                  <a:pt x="118359" y="714375"/>
                </a:cubicBezTo>
                <a:cubicBezTo>
                  <a:pt x="126072" y="720803"/>
                  <a:pt x="137954" y="719410"/>
                  <a:pt x="146934" y="723900"/>
                </a:cubicBezTo>
                <a:cubicBezTo>
                  <a:pt x="161899" y="731383"/>
                  <a:pt x="203542" y="764334"/>
                  <a:pt x="213609" y="771525"/>
                </a:cubicBezTo>
                <a:cubicBezTo>
                  <a:pt x="222924" y="778179"/>
                  <a:pt x="234089" y="782480"/>
                  <a:pt x="242184" y="790575"/>
                </a:cubicBezTo>
                <a:cubicBezTo>
                  <a:pt x="253409" y="801800"/>
                  <a:pt x="260428" y="816622"/>
                  <a:pt x="270759" y="828675"/>
                </a:cubicBezTo>
                <a:cubicBezTo>
                  <a:pt x="364384" y="937904"/>
                  <a:pt x="239723" y="788114"/>
                  <a:pt x="327909" y="876300"/>
                </a:cubicBezTo>
                <a:cubicBezTo>
                  <a:pt x="332223" y="880614"/>
                  <a:pt x="370126" y="932158"/>
                  <a:pt x="375534" y="942975"/>
                </a:cubicBezTo>
                <a:cubicBezTo>
                  <a:pt x="380024" y="951955"/>
                  <a:pt x="380569" y="962570"/>
                  <a:pt x="385059" y="971550"/>
                </a:cubicBezTo>
                <a:cubicBezTo>
                  <a:pt x="405870" y="1013172"/>
                  <a:pt x="404109" y="985791"/>
                  <a:pt x="404109" y="100965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167DCDF-9CF8-4032-869A-D0A9ACC3EB82}"/>
              </a:ext>
            </a:extLst>
          </p:cNvPr>
          <p:cNvSpPr/>
          <p:nvPr/>
        </p:nvSpPr>
        <p:spPr>
          <a:xfrm>
            <a:off x="2066925" y="4324350"/>
            <a:ext cx="1362075" cy="333375"/>
          </a:xfrm>
          <a:custGeom>
            <a:avLst/>
            <a:gdLst>
              <a:gd name="connsiteX0" fmla="*/ 0 w 1362075"/>
              <a:gd name="connsiteY0" fmla="*/ 133350 h 333375"/>
              <a:gd name="connsiteX1" fmla="*/ 152400 w 1362075"/>
              <a:gd name="connsiteY1" fmla="*/ 38100 h 333375"/>
              <a:gd name="connsiteX2" fmla="*/ 190500 w 1362075"/>
              <a:gd name="connsiteY2" fmla="*/ 19050 h 333375"/>
              <a:gd name="connsiteX3" fmla="*/ 266700 w 1362075"/>
              <a:gd name="connsiteY3" fmla="*/ 0 h 333375"/>
              <a:gd name="connsiteX4" fmla="*/ 352425 w 1362075"/>
              <a:gd name="connsiteY4" fmla="*/ 9525 h 333375"/>
              <a:gd name="connsiteX5" fmla="*/ 447675 w 1362075"/>
              <a:gd name="connsiteY5" fmla="*/ 66675 h 333375"/>
              <a:gd name="connsiteX6" fmla="*/ 485775 w 1362075"/>
              <a:gd name="connsiteY6" fmla="*/ 95250 h 333375"/>
              <a:gd name="connsiteX7" fmla="*/ 533400 w 1362075"/>
              <a:gd name="connsiteY7" fmla="*/ 104775 h 333375"/>
              <a:gd name="connsiteX8" fmla="*/ 619125 w 1362075"/>
              <a:gd name="connsiteY8" fmla="*/ 180975 h 333375"/>
              <a:gd name="connsiteX9" fmla="*/ 647700 w 1362075"/>
              <a:gd name="connsiteY9" fmla="*/ 190500 h 333375"/>
              <a:gd name="connsiteX10" fmla="*/ 685800 w 1362075"/>
              <a:gd name="connsiteY10" fmla="*/ 219075 h 333375"/>
              <a:gd name="connsiteX11" fmla="*/ 800100 w 1362075"/>
              <a:gd name="connsiteY11" fmla="*/ 257175 h 333375"/>
              <a:gd name="connsiteX12" fmla="*/ 838200 w 1362075"/>
              <a:gd name="connsiteY12" fmla="*/ 276225 h 333375"/>
              <a:gd name="connsiteX13" fmla="*/ 876300 w 1362075"/>
              <a:gd name="connsiteY13" fmla="*/ 285750 h 333375"/>
              <a:gd name="connsiteX14" fmla="*/ 1057275 w 1362075"/>
              <a:gd name="connsiteY14" fmla="*/ 304800 h 333375"/>
              <a:gd name="connsiteX15" fmla="*/ 1362075 w 1362075"/>
              <a:gd name="connsiteY15"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5" h="333375">
                <a:moveTo>
                  <a:pt x="0" y="133350"/>
                </a:moveTo>
                <a:cubicBezTo>
                  <a:pt x="50800" y="101600"/>
                  <a:pt x="98819" y="64891"/>
                  <a:pt x="152400" y="38100"/>
                </a:cubicBezTo>
                <a:cubicBezTo>
                  <a:pt x="165100" y="31750"/>
                  <a:pt x="177030" y="23540"/>
                  <a:pt x="190500" y="19050"/>
                </a:cubicBezTo>
                <a:cubicBezTo>
                  <a:pt x="215338" y="10771"/>
                  <a:pt x="266700" y="0"/>
                  <a:pt x="266700" y="0"/>
                </a:cubicBezTo>
                <a:cubicBezTo>
                  <a:pt x="295275" y="3175"/>
                  <a:pt x="324410" y="3060"/>
                  <a:pt x="352425" y="9525"/>
                </a:cubicBezTo>
                <a:cubicBezTo>
                  <a:pt x="373765" y="14450"/>
                  <a:pt x="438755" y="59985"/>
                  <a:pt x="447675" y="66675"/>
                </a:cubicBezTo>
                <a:cubicBezTo>
                  <a:pt x="460375" y="76200"/>
                  <a:pt x="471268" y="88803"/>
                  <a:pt x="485775" y="95250"/>
                </a:cubicBezTo>
                <a:cubicBezTo>
                  <a:pt x="500569" y="101825"/>
                  <a:pt x="517525" y="101600"/>
                  <a:pt x="533400" y="104775"/>
                </a:cubicBezTo>
                <a:cubicBezTo>
                  <a:pt x="558644" y="130019"/>
                  <a:pt x="585131" y="163978"/>
                  <a:pt x="619125" y="180975"/>
                </a:cubicBezTo>
                <a:cubicBezTo>
                  <a:pt x="628105" y="185465"/>
                  <a:pt x="638175" y="187325"/>
                  <a:pt x="647700" y="190500"/>
                </a:cubicBezTo>
                <a:cubicBezTo>
                  <a:pt x="660400" y="200025"/>
                  <a:pt x="671601" y="211975"/>
                  <a:pt x="685800" y="219075"/>
                </a:cubicBezTo>
                <a:cubicBezTo>
                  <a:pt x="721721" y="237036"/>
                  <a:pt x="764179" y="239214"/>
                  <a:pt x="800100" y="257175"/>
                </a:cubicBezTo>
                <a:cubicBezTo>
                  <a:pt x="812800" y="263525"/>
                  <a:pt x="824905" y="271239"/>
                  <a:pt x="838200" y="276225"/>
                </a:cubicBezTo>
                <a:cubicBezTo>
                  <a:pt x="850457" y="280822"/>
                  <a:pt x="863463" y="283183"/>
                  <a:pt x="876300" y="285750"/>
                </a:cubicBezTo>
                <a:cubicBezTo>
                  <a:pt x="939558" y="298402"/>
                  <a:pt x="988628" y="301680"/>
                  <a:pt x="1057275" y="304800"/>
                </a:cubicBezTo>
                <a:cubicBezTo>
                  <a:pt x="1361687" y="318637"/>
                  <a:pt x="1308363" y="225951"/>
                  <a:pt x="1362075" y="333375"/>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5F2F4E2-952A-DAE2-7EB4-96588CCFB20A}"/>
              </a:ext>
            </a:extLst>
          </p:cNvPr>
          <p:cNvGrpSpPr/>
          <p:nvPr/>
        </p:nvGrpSpPr>
        <p:grpSpPr>
          <a:xfrm>
            <a:off x="4845539" y="2970396"/>
            <a:ext cx="790575" cy="790575"/>
            <a:chOff x="2638425" y="1809750"/>
            <a:chExt cx="790575" cy="790575"/>
          </a:xfrm>
        </p:grpSpPr>
        <p:sp>
          <p:nvSpPr>
            <p:cNvPr id="40" name="Oval 39">
              <a:extLst>
                <a:ext uri="{FF2B5EF4-FFF2-40B4-BE49-F238E27FC236}">
                  <a16:creationId xmlns:a16="http://schemas.microsoft.com/office/drawing/2014/main" id="{F0992673-5208-1F4F-B855-3B0458A0B978}"/>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ACDBDE-A4AA-0EF2-F72F-8D182D0A96DB}"/>
                </a:ext>
              </a:extLst>
            </p:cNvPr>
            <p:cNvSpPr/>
            <p:nvPr/>
          </p:nvSpPr>
          <p:spPr>
            <a:xfrm rot="595842">
              <a:off x="2695574" y="1885949"/>
              <a:ext cx="695325" cy="561975"/>
            </a:xfrm>
            <a:prstGeom prst="ellipse">
              <a:avLst/>
            </a:prstGeom>
            <a:solidFill>
              <a:srgbClr val="00B0F0"/>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0B861D4C-44C4-1BA7-821B-A1E74F0D71F0}"/>
              </a:ext>
            </a:extLst>
          </p:cNvPr>
          <p:cNvGrpSpPr/>
          <p:nvPr/>
        </p:nvGrpSpPr>
        <p:grpSpPr>
          <a:xfrm>
            <a:off x="5212253" y="5061133"/>
            <a:ext cx="790575" cy="790575"/>
            <a:chOff x="2638425" y="1809750"/>
            <a:chExt cx="790575" cy="790575"/>
          </a:xfrm>
        </p:grpSpPr>
        <p:sp>
          <p:nvSpPr>
            <p:cNvPr id="43" name="Oval 42">
              <a:extLst>
                <a:ext uri="{FF2B5EF4-FFF2-40B4-BE49-F238E27FC236}">
                  <a16:creationId xmlns:a16="http://schemas.microsoft.com/office/drawing/2014/main" id="{4CF8DFE3-12AC-30AA-97C4-135F3AC549A5}"/>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76EDAAA-CAD0-FF6F-715B-56ED354CB528}"/>
                </a:ext>
              </a:extLst>
            </p:cNvPr>
            <p:cNvSpPr/>
            <p:nvPr/>
          </p:nvSpPr>
          <p:spPr>
            <a:xfrm rot="595842">
              <a:off x="2695574" y="1885949"/>
              <a:ext cx="695325" cy="561975"/>
            </a:xfrm>
            <a:prstGeom prst="ellipse">
              <a:avLst/>
            </a:prstGeom>
            <a:gradFill>
              <a:gsLst>
                <a:gs pos="0">
                  <a:schemeClr val="accent4">
                    <a:lumMod val="75000"/>
                  </a:schemeClr>
                </a:gs>
                <a:gs pos="91000">
                  <a:schemeClr val="accent4">
                    <a:lumMod val="105000"/>
                    <a:satMod val="103000"/>
                    <a:tint val="73000"/>
                  </a:schemeClr>
                </a:gs>
                <a:gs pos="70000">
                  <a:schemeClr val="accent5">
                    <a:lumMod val="75000"/>
                  </a:schemeClr>
                </a:gs>
              </a:gsLst>
              <a:lin ang="5400000" scaled="0"/>
            </a:gra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BA818618-7047-4195-75A2-D8D39AE701CA}"/>
              </a:ext>
            </a:extLst>
          </p:cNvPr>
          <p:cNvGrpSpPr/>
          <p:nvPr/>
        </p:nvGrpSpPr>
        <p:grpSpPr>
          <a:xfrm>
            <a:off x="7388714" y="5456421"/>
            <a:ext cx="790575" cy="790575"/>
            <a:chOff x="2638425" y="1809750"/>
            <a:chExt cx="790575" cy="790575"/>
          </a:xfrm>
        </p:grpSpPr>
        <p:sp>
          <p:nvSpPr>
            <p:cNvPr id="46" name="Oval 45">
              <a:extLst>
                <a:ext uri="{FF2B5EF4-FFF2-40B4-BE49-F238E27FC236}">
                  <a16:creationId xmlns:a16="http://schemas.microsoft.com/office/drawing/2014/main" id="{640BEE06-2E75-C56F-BCC8-0CBAACC2761A}"/>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A066732-C68F-A2C3-80AB-3A66B220E9A1}"/>
                </a:ext>
              </a:extLst>
            </p:cNvPr>
            <p:cNvSpPr/>
            <p:nvPr/>
          </p:nvSpPr>
          <p:spPr>
            <a:xfrm rot="595842">
              <a:off x="2695574" y="1885949"/>
              <a:ext cx="695325" cy="561975"/>
            </a:xfrm>
            <a:prstGeom prst="ellipse">
              <a:avLst/>
            </a:prstGeom>
            <a:solidFill>
              <a:schemeClr val="accent5">
                <a:lumMod val="50000"/>
              </a:schemeClr>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48" name="Freeform: Shape 47">
            <a:extLst>
              <a:ext uri="{FF2B5EF4-FFF2-40B4-BE49-F238E27FC236}">
                <a16:creationId xmlns:a16="http://schemas.microsoft.com/office/drawing/2014/main" id="{4A52B0AE-F677-D921-BFDF-AB0E785C648B}"/>
              </a:ext>
            </a:extLst>
          </p:cNvPr>
          <p:cNvSpPr/>
          <p:nvPr/>
        </p:nvSpPr>
        <p:spPr>
          <a:xfrm>
            <a:off x="4229100" y="4833387"/>
            <a:ext cx="1009650" cy="510651"/>
          </a:xfrm>
          <a:custGeom>
            <a:avLst/>
            <a:gdLst>
              <a:gd name="connsiteX0" fmla="*/ 0 w 1009650"/>
              <a:gd name="connsiteY0" fmla="*/ 14838 h 510651"/>
              <a:gd name="connsiteX1" fmla="*/ 295275 w 1009650"/>
              <a:gd name="connsiteY1" fmla="*/ 24363 h 510651"/>
              <a:gd name="connsiteX2" fmla="*/ 333375 w 1009650"/>
              <a:gd name="connsiteY2" fmla="*/ 52938 h 510651"/>
              <a:gd name="connsiteX3" fmla="*/ 428625 w 1009650"/>
              <a:gd name="connsiteY3" fmla="*/ 186288 h 510651"/>
              <a:gd name="connsiteX4" fmla="*/ 485775 w 1009650"/>
              <a:gd name="connsiteY4" fmla="*/ 252963 h 510651"/>
              <a:gd name="connsiteX5" fmla="*/ 571500 w 1009650"/>
              <a:gd name="connsiteY5" fmla="*/ 300588 h 510651"/>
              <a:gd name="connsiteX6" fmla="*/ 600075 w 1009650"/>
              <a:gd name="connsiteY6" fmla="*/ 319638 h 510651"/>
              <a:gd name="connsiteX7" fmla="*/ 628650 w 1009650"/>
              <a:gd name="connsiteY7" fmla="*/ 329163 h 510651"/>
              <a:gd name="connsiteX8" fmla="*/ 666750 w 1009650"/>
              <a:gd name="connsiteY8" fmla="*/ 348213 h 510651"/>
              <a:gd name="connsiteX9" fmla="*/ 742950 w 1009650"/>
              <a:gd name="connsiteY9" fmla="*/ 367263 h 510651"/>
              <a:gd name="connsiteX10" fmla="*/ 771525 w 1009650"/>
              <a:gd name="connsiteY10" fmla="*/ 386313 h 510651"/>
              <a:gd name="connsiteX11" fmla="*/ 828675 w 1009650"/>
              <a:gd name="connsiteY11" fmla="*/ 405363 h 510651"/>
              <a:gd name="connsiteX12" fmla="*/ 866775 w 1009650"/>
              <a:gd name="connsiteY12" fmla="*/ 433938 h 510651"/>
              <a:gd name="connsiteX13" fmla="*/ 895350 w 1009650"/>
              <a:gd name="connsiteY13" fmla="*/ 443463 h 510651"/>
              <a:gd name="connsiteX14" fmla="*/ 952500 w 1009650"/>
              <a:gd name="connsiteY14" fmla="*/ 481563 h 510651"/>
              <a:gd name="connsiteX15" fmla="*/ 1009650 w 1009650"/>
              <a:gd name="connsiteY15" fmla="*/ 510138 h 51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650" h="510651">
                <a:moveTo>
                  <a:pt x="0" y="14838"/>
                </a:moveTo>
                <a:cubicBezTo>
                  <a:pt x="118682" y="-4942"/>
                  <a:pt x="108045" y="-7918"/>
                  <a:pt x="295275" y="24363"/>
                </a:cubicBezTo>
                <a:cubicBezTo>
                  <a:pt x="310919" y="27060"/>
                  <a:pt x="320675" y="43413"/>
                  <a:pt x="333375" y="52938"/>
                </a:cubicBezTo>
                <a:cubicBezTo>
                  <a:pt x="382130" y="134196"/>
                  <a:pt x="347543" y="80882"/>
                  <a:pt x="428625" y="186288"/>
                </a:cubicBezTo>
                <a:cubicBezTo>
                  <a:pt x="447662" y="211037"/>
                  <a:pt x="460926" y="233636"/>
                  <a:pt x="485775" y="252963"/>
                </a:cubicBezTo>
                <a:cubicBezTo>
                  <a:pt x="593892" y="337054"/>
                  <a:pt x="502518" y="266097"/>
                  <a:pt x="571500" y="300588"/>
                </a:cubicBezTo>
                <a:cubicBezTo>
                  <a:pt x="581739" y="305708"/>
                  <a:pt x="589836" y="314518"/>
                  <a:pt x="600075" y="319638"/>
                </a:cubicBezTo>
                <a:cubicBezTo>
                  <a:pt x="609055" y="324128"/>
                  <a:pt x="619422" y="325208"/>
                  <a:pt x="628650" y="329163"/>
                </a:cubicBezTo>
                <a:cubicBezTo>
                  <a:pt x="641701" y="334756"/>
                  <a:pt x="653280" y="343723"/>
                  <a:pt x="666750" y="348213"/>
                </a:cubicBezTo>
                <a:cubicBezTo>
                  <a:pt x="699356" y="359082"/>
                  <a:pt x="714437" y="353006"/>
                  <a:pt x="742950" y="367263"/>
                </a:cubicBezTo>
                <a:cubicBezTo>
                  <a:pt x="753189" y="372383"/>
                  <a:pt x="761064" y="381664"/>
                  <a:pt x="771525" y="386313"/>
                </a:cubicBezTo>
                <a:cubicBezTo>
                  <a:pt x="789875" y="394468"/>
                  <a:pt x="828675" y="405363"/>
                  <a:pt x="828675" y="405363"/>
                </a:cubicBezTo>
                <a:cubicBezTo>
                  <a:pt x="841375" y="414888"/>
                  <a:pt x="852992" y="426062"/>
                  <a:pt x="866775" y="433938"/>
                </a:cubicBezTo>
                <a:cubicBezTo>
                  <a:pt x="875492" y="438919"/>
                  <a:pt x="886996" y="437894"/>
                  <a:pt x="895350" y="443463"/>
                </a:cubicBezTo>
                <a:cubicBezTo>
                  <a:pt x="966699" y="491029"/>
                  <a:pt x="884556" y="458915"/>
                  <a:pt x="952500" y="481563"/>
                </a:cubicBezTo>
                <a:cubicBezTo>
                  <a:pt x="987810" y="516873"/>
                  <a:pt x="967605" y="510138"/>
                  <a:pt x="1009650" y="510138"/>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77C161A-5A74-5D5E-B028-51732D572B1E}"/>
              </a:ext>
            </a:extLst>
          </p:cNvPr>
          <p:cNvSpPr/>
          <p:nvPr/>
        </p:nvSpPr>
        <p:spPr>
          <a:xfrm>
            <a:off x="6029325" y="5524500"/>
            <a:ext cx="1333500" cy="333375"/>
          </a:xfrm>
          <a:custGeom>
            <a:avLst/>
            <a:gdLst>
              <a:gd name="connsiteX0" fmla="*/ 0 w 1333500"/>
              <a:gd name="connsiteY0" fmla="*/ 66675 h 333375"/>
              <a:gd name="connsiteX1" fmla="*/ 171450 w 1333500"/>
              <a:gd name="connsiteY1" fmla="*/ 57150 h 333375"/>
              <a:gd name="connsiteX2" fmla="*/ 419100 w 1333500"/>
              <a:gd name="connsiteY2" fmla="*/ 0 h 333375"/>
              <a:gd name="connsiteX3" fmla="*/ 552450 w 1333500"/>
              <a:gd name="connsiteY3" fmla="*/ 9525 h 333375"/>
              <a:gd name="connsiteX4" fmla="*/ 685800 w 1333500"/>
              <a:gd name="connsiteY4" fmla="*/ 76200 h 333375"/>
              <a:gd name="connsiteX5" fmla="*/ 714375 w 1333500"/>
              <a:gd name="connsiteY5" fmla="*/ 104775 h 333375"/>
              <a:gd name="connsiteX6" fmla="*/ 742950 w 1333500"/>
              <a:gd name="connsiteY6" fmla="*/ 123825 h 333375"/>
              <a:gd name="connsiteX7" fmla="*/ 781050 w 1333500"/>
              <a:gd name="connsiteY7" fmla="*/ 152400 h 333375"/>
              <a:gd name="connsiteX8" fmla="*/ 838200 w 1333500"/>
              <a:gd name="connsiteY8" fmla="*/ 200025 h 333375"/>
              <a:gd name="connsiteX9" fmla="*/ 923925 w 1333500"/>
              <a:gd name="connsiteY9" fmla="*/ 238125 h 333375"/>
              <a:gd name="connsiteX10" fmla="*/ 990600 w 1333500"/>
              <a:gd name="connsiteY10" fmla="*/ 257175 h 333375"/>
              <a:gd name="connsiteX11" fmla="*/ 1057275 w 1333500"/>
              <a:gd name="connsiteY11" fmla="*/ 285750 h 333375"/>
              <a:gd name="connsiteX12" fmla="*/ 1238250 w 1333500"/>
              <a:gd name="connsiteY12" fmla="*/ 295275 h 333375"/>
              <a:gd name="connsiteX13" fmla="*/ 1285875 w 1333500"/>
              <a:gd name="connsiteY13" fmla="*/ 314325 h 333375"/>
              <a:gd name="connsiteX14" fmla="*/ 1333500 w 1333500"/>
              <a:gd name="connsiteY14"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33500" h="333375">
                <a:moveTo>
                  <a:pt x="0" y="66675"/>
                </a:moveTo>
                <a:cubicBezTo>
                  <a:pt x="57150" y="63500"/>
                  <a:pt x="114727" y="64815"/>
                  <a:pt x="171450" y="57150"/>
                </a:cubicBezTo>
                <a:cubicBezTo>
                  <a:pt x="273109" y="43412"/>
                  <a:pt x="331369" y="25066"/>
                  <a:pt x="419100" y="0"/>
                </a:cubicBezTo>
                <a:cubicBezTo>
                  <a:pt x="463550" y="3175"/>
                  <a:pt x="508823" y="436"/>
                  <a:pt x="552450" y="9525"/>
                </a:cubicBezTo>
                <a:cubicBezTo>
                  <a:pt x="606663" y="20819"/>
                  <a:pt x="646237" y="42289"/>
                  <a:pt x="685800" y="76200"/>
                </a:cubicBezTo>
                <a:cubicBezTo>
                  <a:pt x="696027" y="84966"/>
                  <a:pt x="704027" y="96151"/>
                  <a:pt x="714375" y="104775"/>
                </a:cubicBezTo>
                <a:cubicBezTo>
                  <a:pt x="723169" y="112104"/>
                  <a:pt x="733635" y="117171"/>
                  <a:pt x="742950" y="123825"/>
                </a:cubicBezTo>
                <a:cubicBezTo>
                  <a:pt x="755868" y="133052"/>
                  <a:pt x="768997" y="142069"/>
                  <a:pt x="781050" y="152400"/>
                </a:cubicBezTo>
                <a:cubicBezTo>
                  <a:pt x="820450" y="186172"/>
                  <a:pt x="796096" y="175966"/>
                  <a:pt x="838200" y="200025"/>
                </a:cubicBezTo>
                <a:cubicBezTo>
                  <a:pt x="861435" y="213302"/>
                  <a:pt x="899431" y="229960"/>
                  <a:pt x="923925" y="238125"/>
                </a:cubicBezTo>
                <a:cubicBezTo>
                  <a:pt x="960176" y="250209"/>
                  <a:pt x="958495" y="243416"/>
                  <a:pt x="990600" y="257175"/>
                </a:cubicBezTo>
                <a:cubicBezTo>
                  <a:pt x="1004949" y="263325"/>
                  <a:pt x="1038374" y="284032"/>
                  <a:pt x="1057275" y="285750"/>
                </a:cubicBezTo>
                <a:cubicBezTo>
                  <a:pt x="1117435" y="291219"/>
                  <a:pt x="1177925" y="292100"/>
                  <a:pt x="1238250" y="295275"/>
                </a:cubicBezTo>
                <a:cubicBezTo>
                  <a:pt x="1254125" y="301625"/>
                  <a:pt x="1269866" y="308322"/>
                  <a:pt x="1285875" y="314325"/>
                </a:cubicBezTo>
                <a:cubicBezTo>
                  <a:pt x="1332955" y="331980"/>
                  <a:pt x="1297147" y="315199"/>
                  <a:pt x="1333500" y="333375"/>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5E44B2FD-D07C-D186-CC4B-38F49DEB444F}"/>
              </a:ext>
            </a:extLst>
          </p:cNvPr>
          <p:cNvGrpSpPr/>
          <p:nvPr/>
        </p:nvGrpSpPr>
        <p:grpSpPr>
          <a:xfrm>
            <a:off x="19050" y="535543"/>
            <a:ext cx="12182475" cy="6331982"/>
            <a:chOff x="19050" y="535543"/>
            <a:chExt cx="12182475" cy="6331982"/>
          </a:xfrm>
        </p:grpSpPr>
        <p:cxnSp>
          <p:nvCxnSpPr>
            <p:cNvPr id="51" name="Straight Connector 50">
              <a:extLst>
                <a:ext uri="{FF2B5EF4-FFF2-40B4-BE49-F238E27FC236}">
                  <a16:creationId xmlns:a16="http://schemas.microsoft.com/office/drawing/2014/main" id="{15D0931C-A0E8-EC0B-1743-F2BA0B145575}"/>
                </a:ext>
              </a:extLst>
            </p:cNvPr>
            <p:cNvCxnSpPr/>
            <p:nvPr/>
          </p:nvCxnSpPr>
          <p:spPr>
            <a:xfrm>
              <a:off x="28575" y="535543"/>
              <a:ext cx="0" cy="633198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A1AE43-B1C0-E73D-E902-C81995934AA8}"/>
                </a:ext>
              </a:extLst>
            </p:cNvPr>
            <p:cNvCxnSpPr>
              <a:cxnSpLocks/>
            </p:cNvCxnSpPr>
            <p:nvPr/>
          </p:nvCxnSpPr>
          <p:spPr>
            <a:xfrm flipH="1">
              <a:off x="19050" y="6829425"/>
              <a:ext cx="12182475" cy="0"/>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08A11AD1-7B03-8BDA-7C69-309DD0B2E5F2}"/>
              </a:ext>
            </a:extLst>
          </p:cNvPr>
          <p:cNvCxnSpPr>
            <a:cxnSpLocks/>
            <a:endCxn id="2" idx="1"/>
          </p:cNvCxnSpPr>
          <p:nvPr/>
        </p:nvCxnSpPr>
        <p:spPr>
          <a:xfrm>
            <a:off x="19050" y="710684"/>
            <a:ext cx="866775" cy="0"/>
          </a:xfrm>
          <a:prstGeom prst="straightConnector1">
            <a:avLst/>
          </a:prstGeom>
          <a:ln>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1" name="Freeform: Shape 60">
            <a:extLst>
              <a:ext uri="{FF2B5EF4-FFF2-40B4-BE49-F238E27FC236}">
                <a16:creationId xmlns:a16="http://schemas.microsoft.com/office/drawing/2014/main" id="{52D830B8-65D6-68FE-1DD3-CD591236825A}"/>
              </a:ext>
            </a:extLst>
          </p:cNvPr>
          <p:cNvSpPr/>
          <p:nvPr/>
        </p:nvSpPr>
        <p:spPr>
          <a:xfrm>
            <a:off x="4063714" y="3648074"/>
            <a:ext cx="889286" cy="805753"/>
          </a:xfrm>
          <a:custGeom>
            <a:avLst/>
            <a:gdLst>
              <a:gd name="connsiteX0" fmla="*/ 0 w 876300"/>
              <a:gd name="connsiteY0" fmla="*/ 762000 h 762000"/>
              <a:gd name="connsiteX1" fmla="*/ 66675 w 876300"/>
              <a:gd name="connsiteY1" fmla="*/ 590550 h 762000"/>
              <a:gd name="connsiteX2" fmla="*/ 123825 w 876300"/>
              <a:gd name="connsiteY2" fmla="*/ 514350 h 762000"/>
              <a:gd name="connsiteX3" fmla="*/ 266700 w 876300"/>
              <a:gd name="connsiteY3" fmla="*/ 381000 h 762000"/>
              <a:gd name="connsiteX4" fmla="*/ 314325 w 876300"/>
              <a:gd name="connsiteY4" fmla="*/ 361950 h 762000"/>
              <a:gd name="connsiteX5" fmla="*/ 371475 w 876300"/>
              <a:gd name="connsiteY5" fmla="*/ 333375 h 762000"/>
              <a:gd name="connsiteX6" fmla="*/ 504825 w 876300"/>
              <a:gd name="connsiteY6" fmla="*/ 295275 h 762000"/>
              <a:gd name="connsiteX7" fmla="*/ 628650 w 876300"/>
              <a:gd name="connsiteY7" fmla="*/ 238125 h 762000"/>
              <a:gd name="connsiteX8" fmla="*/ 723900 w 876300"/>
              <a:gd name="connsiteY8" fmla="*/ 200025 h 762000"/>
              <a:gd name="connsiteX9" fmla="*/ 752475 w 876300"/>
              <a:gd name="connsiteY9" fmla="*/ 171450 h 762000"/>
              <a:gd name="connsiteX10" fmla="*/ 790575 w 876300"/>
              <a:gd name="connsiteY10" fmla="*/ 142875 h 762000"/>
              <a:gd name="connsiteX11" fmla="*/ 809625 w 876300"/>
              <a:gd name="connsiteY11" fmla="*/ 114300 h 762000"/>
              <a:gd name="connsiteX12" fmla="*/ 838200 w 876300"/>
              <a:gd name="connsiteY12" fmla="*/ 85725 h 762000"/>
              <a:gd name="connsiteX13" fmla="*/ 847725 w 876300"/>
              <a:gd name="connsiteY13" fmla="*/ 57150 h 762000"/>
              <a:gd name="connsiteX14" fmla="*/ 857250 w 876300"/>
              <a:gd name="connsiteY14" fmla="*/ 19050 h 762000"/>
              <a:gd name="connsiteX15" fmla="*/ 876300 w 876300"/>
              <a:gd name="connsiteY1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6300" h="762000">
                <a:moveTo>
                  <a:pt x="0" y="762000"/>
                </a:moveTo>
                <a:cubicBezTo>
                  <a:pt x="15521" y="684394"/>
                  <a:pt x="10937" y="688091"/>
                  <a:pt x="66675" y="590550"/>
                </a:cubicBezTo>
                <a:cubicBezTo>
                  <a:pt x="82427" y="562983"/>
                  <a:pt x="103991" y="539143"/>
                  <a:pt x="123825" y="514350"/>
                </a:cubicBezTo>
                <a:cubicBezTo>
                  <a:pt x="157510" y="472244"/>
                  <a:pt x="216024" y="401270"/>
                  <a:pt x="266700" y="381000"/>
                </a:cubicBezTo>
                <a:cubicBezTo>
                  <a:pt x="282575" y="374650"/>
                  <a:pt x="298760" y="369025"/>
                  <a:pt x="314325" y="361950"/>
                </a:cubicBezTo>
                <a:cubicBezTo>
                  <a:pt x="333714" y="353137"/>
                  <a:pt x="351815" y="341567"/>
                  <a:pt x="371475" y="333375"/>
                </a:cubicBezTo>
                <a:cubicBezTo>
                  <a:pt x="444859" y="302798"/>
                  <a:pt x="420363" y="323429"/>
                  <a:pt x="504825" y="295275"/>
                </a:cubicBezTo>
                <a:cubicBezTo>
                  <a:pt x="581939" y="269570"/>
                  <a:pt x="557922" y="267595"/>
                  <a:pt x="628650" y="238125"/>
                </a:cubicBezTo>
                <a:cubicBezTo>
                  <a:pt x="661961" y="224245"/>
                  <a:pt x="694221" y="221224"/>
                  <a:pt x="723900" y="200025"/>
                </a:cubicBezTo>
                <a:cubicBezTo>
                  <a:pt x="734861" y="192195"/>
                  <a:pt x="742248" y="180216"/>
                  <a:pt x="752475" y="171450"/>
                </a:cubicBezTo>
                <a:cubicBezTo>
                  <a:pt x="764528" y="161119"/>
                  <a:pt x="779350" y="154100"/>
                  <a:pt x="790575" y="142875"/>
                </a:cubicBezTo>
                <a:cubicBezTo>
                  <a:pt x="798670" y="134780"/>
                  <a:pt x="802296" y="123094"/>
                  <a:pt x="809625" y="114300"/>
                </a:cubicBezTo>
                <a:cubicBezTo>
                  <a:pt x="818249" y="103952"/>
                  <a:pt x="828675" y="95250"/>
                  <a:pt x="838200" y="85725"/>
                </a:cubicBezTo>
                <a:cubicBezTo>
                  <a:pt x="841375" y="76200"/>
                  <a:pt x="844967" y="66804"/>
                  <a:pt x="847725" y="57150"/>
                </a:cubicBezTo>
                <a:cubicBezTo>
                  <a:pt x="851321" y="44563"/>
                  <a:pt x="851396" y="30759"/>
                  <a:pt x="857250" y="19050"/>
                </a:cubicBezTo>
                <a:cubicBezTo>
                  <a:pt x="861266" y="11018"/>
                  <a:pt x="869950" y="6350"/>
                  <a:pt x="876300" y="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FCA7D73-F0CB-5E66-E1EA-295FF003902B}"/>
              </a:ext>
            </a:extLst>
          </p:cNvPr>
          <p:cNvSpPr txBox="1"/>
          <p:nvPr/>
        </p:nvSpPr>
        <p:spPr>
          <a:xfrm>
            <a:off x="240200" y="2207568"/>
            <a:ext cx="2200275" cy="461665"/>
          </a:xfrm>
          <a:prstGeom prst="rect">
            <a:avLst/>
          </a:prstGeom>
          <a:noFill/>
        </p:spPr>
        <p:txBody>
          <a:bodyPr wrap="square" rtlCol="0">
            <a:spAutoFit/>
          </a:bodyPr>
          <a:lstStyle/>
          <a:p>
            <a:r>
              <a:rPr lang="en-US" sz="1200" dirty="0"/>
              <a:t>Initializes system with clock and SPI1 configuration</a:t>
            </a:r>
          </a:p>
        </p:txBody>
      </p:sp>
      <p:sp>
        <p:nvSpPr>
          <p:cNvPr id="63" name="TextBox 62">
            <a:extLst>
              <a:ext uri="{FF2B5EF4-FFF2-40B4-BE49-F238E27FC236}">
                <a16:creationId xmlns:a16="http://schemas.microsoft.com/office/drawing/2014/main" id="{40D06F68-675C-C470-B6CA-201414176B85}"/>
              </a:ext>
            </a:extLst>
          </p:cNvPr>
          <p:cNvSpPr txBox="1"/>
          <p:nvPr/>
        </p:nvSpPr>
        <p:spPr>
          <a:xfrm>
            <a:off x="447675" y="3846939"/>
            <a:ext cx="2200275" cy="276999"/>
          </a:xfrm>
          <a:prstGeom prst="rect">
            <a:avLst/>
          </a:prstGeom>
          <a:noFill/>
        </p:spPr>
        <p:txBody>
          <a:bodyPr wrap="square" rtlCol="0">
            <a:spAutoFit/>
          </a:bodyPr>
          <a:lstStyle/>
          <a:p>
            <a:r>
              <a:rPr lang="en-US" sz="1200" dirty="0"/>
              <a:t>Reading Byte 0 of sector 0</a:t>
            </a:r>
          </a:p>
        </p:txBody>
      </p:sp>
      <p:sp>
        <p:nvSpPr>
          <p:cNvPr id="64" name="TextBox 63">
            <a:extLst>
              <a:ext uri="{FF2B5EF4-FFF2-40B4-BE49-F238E27FC236}">
                <a16:creationId xmlns:a16="http://schemas.microsoft.com/office/drawing/2014/main" id="{36687511-3323-45AC-2B7D-44CA56DBD4FC}"/>
              </a:ext>
            </a:extLst>
          </p:cNvPr>
          <p:cNvSpPr txBox="1"/>
          <p:nvPr/>
        </p:nvSpPr>
        <p:spPr>
          <a:xfrm>
            <a:off x="172749" y="5523095"/>
            <a:ext cx="2200275" cy="276999"/>
          </a:xfrm>
          <a:prstGeom prst="rect">
            <a:avLst/>
          </a:prstGeom>
          <a:noFill/>
        </p:spPr>
        <p:txBody>
          <a:bodyPr wrap="square" rtlCol="0">
            <a:spAutoFit/>
          </a:bodyPr>
          <a:lstStyle/>
          <a:p>
            <a:r>
              <a:rPr lang="en-US" sz="1200" dirty="0"/>
              <a:t>Jumping to firmware</a:t>
            </a:r>
          </a:p>
        </p:txBody>
      </p:sp>
      <p:sp>
        <p:nvSpPr>
          <p:cNvPr id="65" name="Rectangle 64">
            <a:extLst>
              <a:ext uri="{FF2B5EF4-FFF2-40B4-BE49-F238E27FC236}">
                <a16:creationId xmlns:a16="http://schemas.microsoft.com/office/drawing/2014/main" id="{6AE4A8D1-9805-A660-DDFD-FF5CF27986D7}"/>
              </a:ext>
            </a:extLst>
          </p:cNvPr>
          <p:cNvSpPr/>
          <p:nvPr/>
        </p:nvSpPr>
        <p:spPr>
          <a:xfrm>
            <a:off x="3185726" y="6059372"/>
            <a:ext cx="1200150" cy="4221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firmware</a:t>
            </a:r>
          </a:p>
        </p:txBody>
      </p:sp>
      <p:sp>
        <p:nvSpPr>
          <p:cNvPr id="66" name="Freeform: Shape 65">
            <a:extLst>
              <a:ext uri="{FF2B5EF4-FFF2-40B4-BE49-F238E27FC236}">
                <a16:creationId xmlns:a16="http://schemas.microsoft.com/office/drawing/2014/main" id="{AE883F57-1F15-BCE4-18DF-E6C352E9AFA8}"/>
              </a:ext>
            </a:extLst>
          </p:cNvPr>
          <p:cNvSpPr/>
          <p:nvPr/>
        </p:nvSpPr>
        <p:spPr>
          <a:xfrm>
            <a:off x="2362200" y="5987093"/>
            <a:ext cx="790575" cy="251782"/>
          </a:xfrm>
          <a:custGeom>
            <a:avLst/>
            <a:gdLst>
              <a:gd name="connsiteX0" fmla="*/ 0 w 790575"/>
              <a:gd name="connsiteY0" fmla="*/ 13657 h 251782"/>
              <a:gd name="connsiteX1" fmla="*/ 266700 w 790575"/>
              <a:gd name="connsiteY1" fmla="*/ 23182 h 251782"/>
              <a:gd name="connsiteX2" fmla="*/ 323850 w 790575"/>
              <a:gd name="connsiteY2" fmla="*/ 51757 h 251782"/>
              <a:gd name="connsiteX3" fmla="*/ 419100 w 790575"/>
              <a:gd name="connsiteY3" fmla="*/ 185107 h 251782"/>
              <a:gd name="connsiteX4" fmla="*/ 457200 w 790575"/>
              <a:gd name="connsiteY4" fmla="*/ 223207 h 251782"/>
              <a:gd name="connsiteX5" fmla="*/ 514350 w 790575"/>
              <a:gd name="connsiteY5" fmla="*/ 251782 h 251782"/>
              <a:gd name="connsiteX6" fmla="*/ 647700 w 790575"/>
              <a:gd name="connsiteY6" fmla="*/ 242257 h 251782"/>
              <a:gd name="connsiteX7" fmla="*/ 695325 w 790575"/>
              <a:gd name="connsiteY7" fmla="*/ 232732 h 251782"/>
              <a:gd name="connsiteX8" fmla="*/ 733425 w 790575"/>
              <a:gd name="connsiteY8" fmla="*/ 223207 h 251782"/>
              <a:gd name="connsiteX9" fmla="*/ 790575 w 790575"/>
              <a:gd name="connsiteY9" fmla="*/ 232732 h 2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251782">
                <a:moveTo>
                  <a:pt x="0" y="13657"/>
                </a:moveTo>
                <a:cubicBezTo>
                  <a:pt x="110338" y="-4733"/>
                  <a:pt x="96009" y="-7299"/>
                  <a:pt x="266700" y="23182"/>
                </a:cubicBezTo>
                <a:cubicBezTo>
                  <a:pt x="287667" y="26926"/>
                  <a:pt x="304800" y="42232"/>
                  <a:pt x="323850" y="51757"/>
                </a:cubicBezTo>
                <a:cubicBezTo>
                  <a:pt x="345483" y="84207"/>
                  <a:pt x="395471" y="161478"/>
                  <a:pt x="419100" y="185107"/>
                </a:cubicBezTo>
                <a:cubicBezTo>
                  <a:pt x="431800" y="197807"/>
                  <a:pt x="442486" y="212907"/>
                  <a:pt x="457200" y="223207"/>
                </a:cubicBezTo>
                <a:cubicBezTo>
                  <a:pt x="474648" y="235421"/>
                  <a:pt x="495300" y="242257"/>
                  <a:pt x="514350" y="251782"/>
                </a:cubicBezTo>
                <a:cubicBezTo>
                  <a:pt x="558800" y="248607"/>
                  <a:pt x="603382" y="246922"/>
                  <a:pt x="647700" y="242257"/>
                </a:cubicBezTo>
                <a:cubicBezTo>
                  <a:pt x="663800" y="240562"/>
                  <a:pt x="679521" y="236244"/>
                  <a:pt x="695325" y="232732"/>
                </a:cubicBezTo>
                <a:cubicBezTo>
                  <a:pt x="708104" y="229892"/>
                  <a:pt x="720334" y="223207"/>
                  <a:pt x="733425" y="223207"/>
                </a:cubicBezTo>
                <a:cubicBezTo>
                  <a:pt x="752738" y="223207"/>
                  <a:pt x="771525" y="229557"/>
                  <a:pt x="790575" y="232732"/>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A874A66D-D7F2-1B61-EBF2-EBD28238A6CB}"/>
              </a:ext>
            </a:extLst>
          </p:cNvPr>
          <p:cNvSpPr txBox="1"/>
          <p:nvPr/>
        </p:nvSpPr>
        <p:spPr>
          <a:xfrm>
            <a:off x="2647950" y="4179442"/>
            <a:ext cx="2696351" cy="276999"/>
          </a:xfrm>
          <a:prstGeom prst="rect">
            <a:avLst/>
          </a:prstGeom>
          <a:noFill/>
        </p:spPr>
        <p:txBody>
          <a:bodyPr wrap="square" rtlCol="0">
            <a:spAutoFit/>
          </a:bodyPr>
          <a:lstStyle/>
          <a:p>
            <a:r>
              <a:rPr lang="en-US" sz="1200" dirty="0"/>
              <a:t>Firmware update state recovery</a:t>
            </a:r>
          </a:p>
        </p:txBody>
      </p:sp>
      <p:sp>
        <p:nvSpPr>
          <p:cNvPr id="68" name="TextBox 67">
            <a:extLst>
              <a:ext uri="{FF2B5EF4-FFF2-40B4-BE49-F238E27FC236}">
                <a16:creationId xmlns:a16="http://schemas.microsoft.com/office/drawing/2014/main" id="{139A9EFD-BBBC-FECD-3DEA-E73E480A0680}"/>
              </a:ext>
            </a:extLst>
          </p:cNvPr>
          <p:cNvSpPr txBox="1"/>
          <p:nvPr/>
        </p:nvSpPr>
        <p:spPr>
          <a:xfrm>
            <a:off x="6096000" y="4152263"/>
            <a:ext cx="2696351" cy="276999"/>
          </a:xfrm>
          <a:prstGeom prst="rect">
            <a:avLst/>
          </a:prstGeom>
          <a:noFill/>
        </p:spPr>
        <p:txBody>
          <a:bodyPr wrap="square" rtlCol="0">
            <a:spAutoFit/>
          </a:bodyPr>
          <a:lstStyle/>
          <a:p>
            <a:r>
              <a:rPr lang="en-US" sz="1200" dirty="0"/>
              <a:t>Starting fresh firmware update </a:t>
            </a:r>
          </a:p>
        </p:txBody>
      </p:sp>
      <p:grpSp>
        <p:nvGrpSpPr>
          <p:cNvPr id="69" name="Group 68">
            <a:extLst>
              <a:ext uri="{FF2B5EF4-FFF2-40B4-BE49-F238E27FC236}">
                <a16:creationId xmlns:a16="http://schemas.microsoft.com/office/drawing/2014/main" id="{ED9B29F0-F28F-35BC-2D59-15578E0D05B4}"/>
              </a:ext>
            </a:extLst>
          </p:cNvPr>
          <p:cNvGrpSpPr/>
          <p:nvPr/>
        </p:nvGrpSpPr>
        <p:grpSpPr>
          <a:xfrm>
            <a:off x="6110287" y="1840510"/>
            <a:ext cx="790575" cy="790575"/>
            <a:chOff x="2638425" y="1809750"/>
            <a:chExt cx="790575" cy="790575"/>
          </a:xfrm>
        </p:grpSpPr>
        <p:sp>
          <p:nvSpPr>
            <p:cNvPr id="70" name="Oval 69">
              <a:extLst>
                <a:ext uri="{FF2B5EF4-FFF2-40B4-BE49-F238E27FC236}">
                  <a16:creationId xmlns:a16="http://schemas.microsoft.com/office/drawing/2014/main" id="{26C7A816-9EF5-5DC2-5AF2-B7EB3E6584CB}"/>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BB11900-B973-C106-E7E4-C38E51AAC7CD}"/>
                </a:ext>
              </a:extLst>
            </p:cNvPr>
            <p:cNvSpPr/>
            <p:nvPr/>
          </p:nvSpPr>
          <p:spPr>
            <a:xfrm rot="595842">
              <a:off x="2695574" y="1885949"/>
              <a:ext cx="695325" cy="561975"/>
            </a:xfrm>
            <a:prstGeom prst="ellipse">
              <a:avLst/>
            </a:prstGeom>
            <a:solidFill>
              <a:schemeClr val="accent3">
                <a:lumMod val="50000"/>
              </a:schemeClr>
            </a:soli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BEED76A1-E89B-34D9-8E6F-FD75E01FEFCF}"/>
              </a:ext>
            </a:extLst>
          </p:cNvPr>
          <p:cNvGrpSpPr/>
          <p:nvPr/>
        </p:nvGrpSpPr>
        <p:grpSpPr>
          <a:xfrm>
            <a:off x="8072437" y="1860962"/>
            <a:ext cx="790575" cy="790575"/>
            <a:chOff x="2638425" y="1809750"/>
            <a:chExt cx="790575" cy="790575"/>
          </a:xfrm>
        </p:grpSpPr>
        <p:sp>
          <p:nvSpPr>
            <p:cNvPr id="73" name="Oval 72">
              <a:extLst>
                <a:ext uri="{FF2B5EF4-FFF2-40B4-BE49-F238E27FC236}">
                  <a16:creationId xmlns:a16="http://schemas.microsoft.com/office/drawing/2014/main" id="{5F95DD43-4AB5-F88B-6F58-6DD42A25EF7F}"/>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9CB985-2FAD-B091-C3B5-BC9F17D1B343}"/>
                </a:ext>
              </a:extLst>
            </p:cNvPr>
            <p:cNvSpPr/>
            <p:nvPr/>
          </p:nvSpPr>
          <p:spPr>
            <a:xfrm rot="595842">
              <a:off x="2695574" y="1885949"/>
              <a:ext cx="695325" cy="561975"/>
            </a:xfrm>
            <a:prstGeom prst="ellipse">
              <a:avLst/>
            </a:prstGeom>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77" name="Freeform: Shape 76">
            <a:extLst>
              <a:ext uri="{FF2B5EF4-FFF2-40B4-BE49-F238E27FC236}">
                <a16:creationId xmlns:a16="http://schemas.microsoft.com/office/drawing/2014/main" id="{520EAE74-0952-BD05-8E2A-9BA5D2C56789}"/>
              </a:ext>
            </a:extLst>
          </p:cNvPr>
          <p:cNvSpPr/>
          <p:nvPr/>
        </p:nvSpPr>
        <p:spPr>
          <a:xfrm>
            <a:off x="5486400" y="2486025"/>
            <a:ext cx="676275" cy="704850"/>
          </a:xfrm>
          <a:custGeom>
            <a:avLst/>
            <a:gdLst>
              <a:gd name="connsiteX0" fmla="*/ 0 w 676275"/>
              <a:gd name="connsiteY0" fmla="*/ 704850 h 704850"/>
              <a:gd name="connsiteX1" fmla="*/ 47625 w 676275"/>
              <a:gd name="connsiteY1" fmla="*/ 657225 h 704850"/>
              <a:gd name="connsiteX2" fmla="*/ 104775 w 676275"/>
              <a:gd name="connsiteY2" fmla="*/ 590550 h 704850"/>
              <a:gd name="connsiteX3" fmla="*/ 152400 w 676275"/>
              <a:gd name="connsiteY3" fmla="*/ 552450 h 704850"/>
              <a:gd name="connsiteX4" fmla="*/ 200025 w 676275"/>
              <a:gd name="connsiteY4" fmla="*/ 504825 h 704850"/>
              <a:gd name="connsiteX5" fmla="*/ 238125 w 676275"/>
              <a:gd name="connsiteY5" fmla="*/ 476250 h 704850"/>
              <a:gd name="connsiteX6" fmla="*/ 304800 w 676275"/>
              <a:gd name="connsiteY6" fmla="*/ 438150 h 704850"/>
              <a:gd name="connsiteX7" fmla="*/ 342900 w 676275"/>
              <a:gd name="connsiteY7" fmla="*/ 428625 h 704850"/>
              <a:gd name="connsiteX8" fmla="*/ 371475 w 676275"/>
              <a:gd name="connsiteY8" fmla="*/ 409575 h 704850"/>
              <a:gd name="connsiteX9" fmla="*/ 466725 w 676275"/>
              <a:gd name="connsiteY9" fmla="*/ 381000 h 704850"/>
              <a:gd name="connsiteX10" fmla="*/ 552450 w 676275"/>
              <a:gd name="connsiteY10" fmla="*/ 304800 h 704850"/>
              <a:gd name="connsiteX11" fmla="*/ 571500 w 676275"/>
              <a:gd name="connsiteY11" fmla="*/ 238125 h 704850"/>
              <a:gd name="connsiteX12" fmla="*/ 581025 w 676275"/>
              <a:gd name="connsiteY12" fmla="*/ 114300 h 704850"/>
              <a:gd name="connsiteX13" fmla="*/ 590550 w 676275"/>
              <a:gd name="connsiteY13" fmla="*/ 85725 h 704850"/>
              <a:gd name="connsiteX14" fmla="*/ 628650 w 676275"/>
              <a:gd name="connsiteY14" fmla="*/ 38100 h 704850"/>
              <a:gd name="connsiteX15" fmla="*/ 647700 w 676275"/>
              <a:gd name="connsiteY15" fmla="*/ 9525 h 704850"/>
              <a:gd name="connsiteX16" fmla="*/ 676275 w 676275"/>
              <a:gd name="connsiteY16"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 h="704850">
                <a:moveTo>
                  <a:pt x="0" y="704850"/>
                </a:moveTo>
                <a:cubicBezTo>
                  <a:pt x="15875" y="688975"/>
                  <a:pt x="32455" y="673775"/>
                  <a:pt x="47625" y="657225"/>
                </a:cubicBezTo>
                <a:cubicBezTo>
                  <a:pt x="67405" y="635647"/>
                  <a:pt x="84077" y="611248"/>
                  <a:pt x="104775" y="590550"/>
                </a:cubicBezTo>
                <a:cubicBezTo>
                  <a:pt x="119150" y="576175"/>
                  <a:pt x="137289" y="566050"/>
                  <a:pt x="152400" y="552450"/>
                </a:cubicBezTo>
                <a:cubicBezTo>
                  <a:pt x="169087" y="537431"/>
                  <a:pt x="183245" y="519740"/>
                  <a:pt x="200025" y="504825"/>
                </a:cubicBezTo>
                <a:cubicBezTo>
                  <a:pt x="211890" y="494278"/>
                  <a:pt x="225207" y="485477"/>
                  <a:pt x="238125" y="476250"/>
                </a:cubicBezTo>
                <a:cubicBezTo>
                  <a:pt x="258487" y="461705"/>
                  <a:pt x="281301" y="446962"/>
                  <a:pt x="304800" y="438150"/>
                </a:cubicBezTo>
                <a:cubicBezTo>
                  <a:pt x="317057" y="433553"/>
                  <a:pt x="330200" y="431800"/>
                  <a:pt x="342900" y="428625"/>
                </a:cubicBezTo>
                <a:cubicBezTo>
                  <a:pt x="352425" y="422275"/>
                  <a:pt x="360756" y="413595"/>
                  <a:pt x="371475" y="409575"/>
                </a:cubicBezTo>
                <a:cubicBezTo>
                  <a:pt x="433212" y="386423"/>
                  <a:pt x="406871" y="416912"/>
                  <a:pt x="466725" y="381000"/>
                </a:cubicBezTo>
                <a:cubicBezTo>
                  <a:pt x="497550" y="362505"/>
                  <a:pt x="527207" y="330043"/>
                  <a:pt x="552450" y="304800"/>
                </a:cubicBezTo>
                <a:cubicBezTo>
                  <a:pt x="558800" y="282575"/>
                  <a:pt x="568071" y="260984"/>
                  <a:pt x="571500" y="238125"/>
                </a:cubicBezTo>
                <a:cubicBezTo>
                  <a:pt x="577641" y="197186"/>
                  <a:pt x="575890" y="155377"/>
                  <a:pt x="581025" y="114300"/>
                </a:cubicBezTo>
                <a:cubicBezTo>
                  <a:pt x="582270" y="104337"/>
                  <a:pt x="585229" y="94239"/>
                  <a:pt x="590550" y="85725"/>
                </a:cubicBezTo>
                <a:cubicBezTo>
                  <a:pt x="601325" y="68485"/>
                  <a:pt x="616452" y="54364"/>
                  <a:pt x="628650" y="38100"/>
                </a:cubicBezTo>
                <a:cubicBezTo>
                  <a:pt x="635519" y="28942"/>
                  <a:pt x="638761" y="16676"/>
                  <a:pt x="647700" y="9525"/>
                </a:cubicBezTo>
                <a:cubicBezTo>
                  <a:pt x="655540" y="3253"/>
                  <a:pt x="676275" y="0"/>
                  <a:pt x="676275" y="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14D4D68-8103-0BB2-EC5D-CC2888002E71}"/>
              </a:ext>
            </a:extLst>
          </p:cNvPr>
          <p:cNvSpPr txBox="1"/>
          <p:nvPr/>
        </p:nvSpPr>
        <p:spPr>
          <a:xfrm>
            <a:off x="5075093" y="1730986"/>
            <a:ext cx="2098186" cy="276999"/>
          </a:xfrm>
          <a:prstGeom prst="rect">
            <a:avLst/>
          </a:prstGeom>
          <a:noFill/>
        </p:spPr>
        <p:txBody>
          <a:bodyPr wrap="square" rtlCol="0">
            <a:spAutoFit/>
          </a:bodyPr>
          <a:lstStyle/>
          <a:p>
            <a:r>
              <a:rPr lang="en-US" sz="1200" dirty="0"/>
              <a:t>Clearing byte 0 of sector 0</a:t>
            </a:r>
          </a:p>
        </p:txBody>
      </p:sp>
      <p:sp>
        <p:nvSpPr>
          <p:cNvPr id="79" name="Freeform: Shape 78">
            <a:extLst>
              <a:ext uri="{FF2B5EF4-FFF2-40B4-BE49-F238E27FC236}">
                <a16:creationId xmlns:a16="http://schemas.microsoft.com/office/drawing/2014/main" id="{7A694311-9FA8-EF5F-F529-2EEC911242B4}"/>
              </a:ext>
            </a:extLst>
          </p:cNvPr>
          <p:cNvSpPr/>
          <p:nvPr/>
        </p:nvSpPr>
        <p:spPr>
          <a:xfrm>
            <a:off x="6962775" y="2228850"/>
            <a:ext cx="1038225" cy="85725"/>
          </a:xfrm>
          <a:custGeom>
            <a:avLst/>
            <a:gdLst>
              <a:gd name="connsiteX0" fmla="*/ 0 w 1038225"/>
              <a:gd name="connsiteY0" fmla="*/ 76200 h 85725"/>
              <a:gd name="connsiteX1" fmla="*/ 152400 w 1038225"/>
              <a:gd name="connsiteY1" fmla="*/ 0 h 85725"/>
              <a:gd name="connsiteX2" fmla="*/ 352425 w 1038225"/>
              <a:gd name="connsiteY2" fmla="*/ 9525 h 85725"/>
              <a:gd name="connsiteX3" fmla="*/ 457200 w 1038225"/>
              <a:gd name="connsiteY3" fmla="*/ 47625 h 85725"/>
              <a:gd name="connsiteX4" fmla="*/ 533400 w 1038225"/>
              <a:gd name="connsiteY4" fmla="*/ 66675 h 85725"/>
              <a:gd name="connsiteX5" fmla="*/ 619125 w 1038225"/>
              <a:gd name="connsiteY5" fmla="*/ 85725 h 85725"/>
              <a:gd name="connsiteX6" fmla="*/ 914400 w 1038225"/>
              <a:gd name="connsiteY6" fmla="*/ 66675 h 85725"/>
              <a:gd name="connsiteX7" fmla="*/ 990600 w 1038225"/>
              <a:gd name="connsiteY7" fmla="*/ 57150 h 85725"/>
              <a:gd name="connsiteX8" fmla="*/ 1038225 w 1038225"/>
              <a:gd name="connsiteY8" fmla="*/ 476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8225" h="85725">
                <a:moveTo>
                  <a:pt x="0" y="76200"/>
                </a:moveTo>
                <a:cubicBezTo>
                  <a:pt x="112469" y="8719"/>
                  <a:pt x="60124" y="30759"/>
                  <a:pt x="152400" y="0"/>
                </a:cubicBezTo>
                <a:cubicBezTo>
                  <a:pt x="219075" y="3175"/>
                  <a:pt x="285887" y="4202"/>
                  <a:pt x="352425" y="9525"/>
                </a:cubicBezTo>
                <a:cubicBezTo>
                  <a:pt x="385085" y="12138"/>
                  <a:pt x="431870" y="37493"/>
                  <a:pt x="457200" y="47625"/>
                </a:cubicBezTo>
                <a:cubicBezTo>
                  <a:pt x="489114" y="60390"/>
                  <a:pt x="495311" y="58211"/>
                  <a:pt x="533400" y="66675"/>
                </a:cubicBezTo>
                <a:cubicBezTo>
                  <a:pt x="654464" y="93578"/>
                  <a:pt x="475486" y="56997"/>
                  <a:pt x="619125" y="85725"/>
                </a:cubicBezTo>
                <a:lnTo>
                  <a:pt x="914400" y="66675"/>
                </a:lnTo>
                <a:cubicBezTo>
                  <a:pt x="939922" y="64712"/>
                  <a:pt x="965300" y="61042"/>
                  <a:pt x="990600" y="57150"/>
                </a:cubicBezTo>
                <a:cubicBezTo>
                  <a:pt x="1006601" y="54688"/>
                  <a:pt x="1038225" y="47625"/>
                  <a:pt x="1038225" y="47625"/>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C4E979D8-635E-DE77-8D10-5CCD74713698}"/>
              </a:ext>
            </a:extLst>
          </p:cNvPr>
          <p:cNvSpPr txBox="1"/>
          <p:nvPr/>
        </p:nvSpPr>
        <p:spPr>
          <a:xfrm>
            <a:off x="7884236" y="1712237"/>
            <a:ext cx="1097452" cy="276999"/>
          </a:xfrm>
          <a:prstGeom prst="rect">
            <a:avLst/>
          </a:prstGeom>
          <a:noFill/>
        </p:spPr>
        <p:txBody>
          <a:bodyPr wrap="square" rtlCol="0">
            <a:spAutoFit/>
          </a:bodyPr>
          <a:lstStyle/>
          <a:p>
            <a:r>
              <a:rPr lang="en-US" sz="1200" dirty="0"/>
              <a:t>System reset</a:t>
            </a:r>
          </a:p>
        </p:txBody>
      </p:sp>
      <p:sp>
        <p:nvSpPr>
          <p:cNvPr id="81" name="TextBox 80">
            <a:extLst>
              <a:ext uri="{FF2B5EF4-FFF2-40B4-BE49-F238E27FC236}">
                <a16:creationId xmlns:a16="http://schemas.microsoft.com/office/drawing/2014/main" id="{05C4641D-5ABF-3E53-547F-AE4EB8CF0699}"/>
              </a:ext>
            </a:extLst>
          </p:cNvPr>
          <p:cNvSpPr txBox="1"/>
          <p:nvPr/>
        </p:nvSpPr>
        <p:spPr>
          <a:xfrm>
            <a:off x="3332974" y="2939640"/>
            <a:ext cx="2696351" cy="276999"/>
          </a:xfrm>
          <a:prstGeom prst="rect">
            <a:avLst/>
          </a:prstGeom>
          <a:noFill/>
        </p:spPr>
        <p:txBody>
          <a:bodyPr wrap="square" rtlCol="0">
            <a:spAutoFit/>
          </a:bodyPr>
          <a:lstStyle/>
          <a:p>
            <a:r>
              <a:rPr lang="en-US" sz="1200" dirty="0"/>
              <a:t>Resuming firmware update </a:t>
            </a:r>
          </a:p>
        </p:txBody>
      </p:sp>
      <p:sp>
        <p:nvSpPr>
          <p:cNvPr id="82" name="TextBox 81">
            <a:extLst>
              <a:ext uri="{FF2B5EF4-FFF2-40B4-BE49-F238E27FC236}">
                <a16:creationId xmlns:a16="http://schemas.microsoft.com/office/drawing/2014/main" id="{490E2865-4509-F835-8108-9DCEAEC755D3}"/>
              </a:ext>
            </a:extLst>
          </p:cNvPr>
          <p:cNvSpPr txBox="1"/>
          <p:nvPr/>
        </p:nvSpPr>
        <p:spPr>
          <a:xfrm>
            <a:off x="4953000" y="4900499"/>
            <a:ext cx="2696351" cy="276999"/>
          </a:xfrm>
          <a:prstGeom prst="rect">
            <a:avLst/>
          </a:prstGeom>
          <a:noFill/>
        </p:spPr>
        <p:txBody>
          <a:bodyPr wrap="square" rtlCol="0">
            <a:spAutoFit/>
          </a:bodyPr>
          <a:lstStyle/>
          <a:p>
            <a:r>
              <a:rPr lang="en-US" sz="1200" dirty="0"/>
              <a:t>HMAC integrity verification</a:t>
            </a:r>
          </a:p>
        </p:txBody>
      </p:sp>
      <p:sp>
        <p:nvSpPr>
          <p:cNvPr id="83" name="TextBox 82">
            <a:extLst>
              <a:ext uri="{FF2B5EF4-FFF2-40B4-BE49-F238E27FC236}">
                <a16:creationId xmlns:a16="http://schemas.microsoft.com/office/drawing/2014/main" id="{9971AFC8-BC02-D6C5-124E-6BB16A53E012}"/>
              </a:ext>
            </a:extLst>
          </p:cNvPr>
          <p:cNvSpPr txBox="1"/>
          <p:nvPr/>
        </p:nvSpPr>
        <p:spPr>
          <a:xfrm>
            <a:off x="6696075" y="6127546"/>
            <a:ext cx="2696351" cy="276999"/>
          </a:xfrm>
          <a:prstGeom prst="rect">
            <a:avLst/>
          </a:prstGeom>
          <a:noFill/>
        </p:spPr>
        <p:txBody>
          <a:bodyPr wrap="square" rtlCol="0">
            <a:spAutoFit/>
          </a:bodyPr>
          <a:lstStyle/>
          <a:p>
            <a:r>
              <a:rPr lang="en-US" sz="1200" dirty="0"/>
              <a:t>AES256-CBC decryption</a:t>
            </a:r>
          </a:p>
        </p:txBody>
      </p:sp>
      <p:grpSp>
        <p:nvGrpSpPr>
          <p:cNvPr id="84" name="Group 83">
            <a:extLst>
              <a:ext uri="{FF2B5EF4-FFF2-40B4-BE49-F238E27FC236}">
                <a16:creationId xmlns:a16="http://schemas.microsoft.com/office/drawing/2014/main" id="{76CA0329-DBDE-B4B8-04BB-9DDA806B7EA9}"/>
              </a:ext>
            </a:extLst>
          </p:cNvPr>
          <p:cNvGrpSpPr/>
          <p:nvPr/>
        </p:nvGrpSpPr>
        <p:grpSpPr>
          <a:xfrm>
            <a:off x="8137730" y="4179442"/>
            <a:ext cx="790575" cy="790575"/>
            <a:chOff x="2638425" y="1809750"/>
            <a:chExt cx="790575" cy="790575"/>
          </a:xfrm>
        </p:grpSpPr>
        <p:sp>
          <p:nvSpPr>
            <p:cNvPr id="85" name="Oval 84">
              <a:extLst>
                <a:ext uri="{FF2B5EF4-FFF2-40B4-BE49-F238E27FC236}">
                  <a16:creationId xmlns:a16="http://schemas.microsoft.com/office/drawing/2014/main" id="{ACB9A619-B2B4-E8D2-0BE0-A213AAFF1E6F}"/>
                </a:ext>
              </a:extLst>
            </p:cNvPr>
            <p:cNvSpPr/>
            <p:nvPr/>
          </p:nvSpPr>
          <p:spPr>
            <a:xfrm>
              <a:off x="2638425" y="1809750"/>
              <a:ext cx="790575" cy="790575"/>
            </a:xfrm>
            <a:prstGeom prst="ellipse">
              <a:avLst/>
            </a:prstGeom>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29F7EF4-E294-C01D-95FF-6F543D19CF77}"/>
                </a:ext>
              </a:extLst>
            </p:cNvPr>
            <p:cNvSpPr/>
            <p:nvPr/>
          </p:nvSpPr>
          <p:spPr>
            <a:xfrm rot="595842">
              <a:off x="2695574" y="1885949"/>
              <a:ext cx="695325" cy="561975"/>
            </a:xfrm>
            <a:prstGeom prst="ellipse">
              <a:avLst/>
            </a:prstGeom>
            <a:gradFill>
              <a:gsLst>
                <a:gs pos="0">
                  <a:schemeClr val="accent4">
                    <a:lumMod val="110000"/>
                    <a:satMod val="105000"/>
                    <a:tint val="67000"/>
                  </a:schemeClr>
                </a:gs>
                <a:gs pos="5000">
                  <a:schemeClr val="accent4">
                    <a:lumMod val="105000"/>
                    <a:satMod val="103000"/>
                    <a:tint val="73000"/>
                  </a:schemeClr>
                </a:gs>
                <a:gs pos="70000">
                  <a:schemeClr val="accent5">
                    <a:lumMod val="75000"/>
                  </a:schemeClr>
                </a:gs>
              </a:gsLst>
              <a:lin ang="5400000" scaled="0"/>
            </a:grad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87" name="Freeform: Shape 86">
            <a:extLst>
              <a:ext uri="{FF2B5EF4-FFF2-40B4-BE49-F238E27FC236}">
                <a16:creationId xmlns:a16="http://schemas.microsoft.com/office/drawing/2014/main" id="{561DEF06-FDA8-F9F5-1210-BF70DDDCA6DE}"/>
              </a:ext>
            </a:extLst>
          </p:cNvPr>
          <p:cNvSpPr/>
          <p:nvPr/>
        </p:nvSpPr>
        <p:spPr>
          <a:xfrm>
            <a:off x="7895980" y="4873363"/>
            <a:ext cx="446010" cy="727337"/>
          </a:xfrm>
          <a:custGeom>
            <a:avLst/>
            <a:gdLst>
              <a:gd name="connsiteX0" fmla="*/ 9770 w 381758"/>
              <a:gd name="connsiteY0" fmla="*/ 685800 h 685800"/>
              <a:gd name="connsiteX1" fmla="*/ 245 w 381758"/>
              <a:gd name="connsiteY1" fmla="*/ 533400 h 685800"/>
              <a:gd name="connsiteX2" fmla="*/ 19295 w 381758"/>
              <a:gd name="connsiteY2" fmla="*/ 409575 h 685800"/>
              <a:gd name="connsiteX3" fmla="*/ 95495 w 381758"/>
              <a:gd name="connsiteY3" fmla="*/ 314325 h 685800"/>
              <a:gd name="connsiteX4" fmla="*/ 143120 w 381758"/>
              <a:gd name="connsiteY4" fmla="*/ 295275 h 685800"/>
              <a:gd name="connsiteX5" fmla="*/ 181220 w 381758"/>
              <a:gd name="connsiteY5" fmla="*/ 276225 h 685800"/>
              <a:gd name="connsiteX6" fmla="*/ 228845 w 381758"/>
              <a:gd name="connsiteY6" fmla="*/ 257175 h 685800"/>
              <a:gd name="connsiteX7" fmla="*/ 257420 w 381758"/>
              <a:gd name="connsiteY7" fmla="*/ 238125 h 685800"/>
              <a:gd name="connsiteX8" fmla="*/ 333620 w 381758"/>
              <a:gd name="connsiteY8" fmla="*/ 152400 h 685800"/>
              <a:gd name="connsiteX9" fmla="*/ 371720 w 381758"/>
              <a:gd name="connsiteY9" fmla="*/ 85725 h 685800"/>
              <a:gd name="connsiteX10" fmla="*/ 381245 w 381758"/>
              <a:gd name="connsiteY10"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758" h="685800">
                <a:moveTo>
                  <a:pt x="9770" y="685800"/>
                </a:moveTo>
                <a:cubicBezTo>
                  <a:pt x="6595" y="635000"/>
                  <a:pt x="-1509" y="584269"/>
                  <a:pt x="245" y="533400"/>
                </a:cubicBezTo>
                <a:cubicBezTo>
                  <a:pt x="1684" y="491664"/>
                  <a:pt x="5499" y="448991"/>
                  <a:pt x="19295" y="409575"/>
                </a:cubicBezTo>
                <a:cubicBezTo>
                  <a:pt x="22237" y="401171"/>
                  <a:pt x="73506" y="328068"/>
                  <a:pt x="95495" y="314325"/>
                </a:cubicBezTo>
                <a:cubicBezTo>
                  <a:pt x="109994" y="305263"/>
                  <a:pt x="127496" y="302219"/>
                  <a:pt x="143120" y="295275"/>
                </a:cubicBezTo>
                <a:cubicBezTo>
                  <a:pt x="156095" y="289508"/>
                  <a:pt x="168245" y="281992"/>
                  <a:pt x="181220" y="276225"/>
                </a:cubicBezTo>
                <a:cubicBezTo>
                  <a:pt x="196844" y="269281"/>
                  <a:pt x="213552" y="264821"/>
                  <a:pt x="228845" y="257175"/>
                </a:cubicBezTo>
                <a:cubicBezTo>
                  <a:pt x="239084" y="252055"/>
                  <a:pt x="248728" y="245575"/>
                  <a:pt x="257420" y="238125"/>
                </a:cubicBezTo>
                <a:cubicBezTo>
                  <a:pt x="290813" y="209502"/>
                  <a:pt x="305899" y="187051"/>
                  <a:pt x="333620" y="152400"/>
                </a:cubicBezTo>
                <a:cubicBezTo>
                  <a:pt x="362753" y="65000"/>
                  <a:pt x="314055" y="201055"/>
                  <a:pt x="371720" y="85725"/>
                </a:cubicBezTo>
                <a:cubicBezTo>
                  <a:pt x="385095" y="58974"/>
                  <a:pt x="381245" y="28276"/>
                  <a:pt x="381245" y="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B3A8EE3B-018D-06E3-EE51-350ACB330521}"/>
              </a:ext>
            </a:extLst>
          </p:cNvPr>
          <p:cNvGrpSpPr/>
          <p:nvPr/>
        </p:nvGrpSpPr>
        <p:grpSpPr>
          <a:xfrm>
            <a:off x="9389008" y="3306246"/>
            <a:ext cx="790575" cy="790575"/>
            <a:chOff x="2638425" y="1809750"/>
            <a:chExt cx="790575" cy="790575"/>
          </a:xfrm>
          <a:gradFill>
            <a:gsLst>
              <a:gs pos="0">
                <a:srgbClr val="FFFF00"/>
              </a:gs>
              <a:gs pos="91000">
                <a:schemeClr val="accent4">
                  <a:lumMod val="105000"/>
                  <a:satMod val="103000"/>
                  <a:tint val="73000"/>
                </a:schemeClr>
              </a:gs>
              <a:gs pos="70000">
                <a:schemeClr val="accent5">
                  <a:lumMod val="75000"/>
                </a:schemeClr>
              </a:gs>
            </a:gsLst>
            <a:lin ang="5400000" scaled="0"/>
          </a:gradFill>
        </p:grpSpPr>
        <p:sp>
          <p:nvSpPr>
            <p:cNvPr id="89" name="Oval 88">
              <a:extLst>
                <a:ext uri="{FF2B5EF4-FFF2-40B4-BE49-F238E27FC236}">
                  <a16:creationId xmlns:a16="http://schemas.microsoft.com/office/drawing/2014/main" id="{0464D680-07F2-4009-355A-9E046E6A3B5E}"/>
                </a:ext>
              </a:extLst>
            </p:cNvPr>
            <p:cNvSpPr/>
            <p:nvPr/>
          </p:nvSpPr>
          <p:spPr>
            <a:xfrm>
              <a:off x="2638425" y="1809750"/>
              <a:ext cx="790575" cy="790575"/>
            </a:xfrm>
            <a:prstGeom prst="ellipse">
              <a:avLst/>
            </a:prstGeom>
            <a:grpFill/>
            <a:scene3d>
              <a:camera prst="isometricTopUp"/>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6E39E99-1623-B642-A592-E9E1EB982758}"/>
                </a:ext>
              </a:extLst>
            </p:cNvPr>
            <p:cNvSpPr/>
            <p:nvPr/>
          </p:nvSpPr>
          <p:spPr>
            <a:xfrm rot="595842">
              <a:off x="2695574" y="1885949"/>
              <a:ext cx="695325" cy="561975"/>
            </a:xfrm>
            <a:prstGeom prst="ellipse">
              <a:avLst/>
            </a:prstGeom>
            <a:grpFill/>
            <a:scene3d>
              <a:camera prst="isometricTopUp"/>
              <a:lightRig rig="threePt" dir="t"/>
            </a:scene3d>
            <a:sp3d>
              <a:bevelT w="114300" prst="artDeco"/>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91" name="TextBox 90">
            <a:extLst>
              <a:ext uri="{FF2B5EF4-FFF2-40B4-BE49-F238E27FC236}">
                <a16:creationId xmlns:a16="http://schemas.microsoft.com/office/drawing/2014/main" id="{83B2681E-D8F9-FCD6-80BA-6EC57FE3E15A}"/>
              </a:ext>
            </a:extLst>
          </p:cNvPr>
          <p:cNvSpPr txBox="1"/>
          <p:nvPr/>
        </p:nvSpPr>
        <p:spPr>
          <a:xfrm>
            <a:off x="7388714" y="3492867"/>
            <a:ext cx="2098186" cy="276999"/>
          </a:xfrm>
          <a:prstGeom prst="rect">
            <a:avLst/>
          </a:prstGeom>
          <a:noFill/>
        </p:spPr>
        <p:txBody>
          <a:bodyPr wrap="square" rtlCol="0">
            <a:spAutoFit/>
          </a:bodyPr>
          <a:lstStyle/>
          <a:p>
            <a:r>
              <a:rPr lang="en-US" sz="1200" dirty="0"/>
              <a:t>Clearing byte 0 of sector 0</a:t>
            </a:r>
          </a:p>
        </p:txBody>
      </p:sp>
      <p:sp>
        <p:nvSpPr>
          <p:cNvPr id="92" name="Freeform: Shape 91">
            <a:extLst>
              <a:ext uri="{FF2B5EF4-FFF2-40B4-BE49-F238E27FC236}">
                <a16:creationId xmlns:a16="http://schemas.microsoft.com/office/drawing/2014/main" id="{D70607EB-E70D-97AA-FDEB-F86E16DD32BF}"/>
              </a:ext>
            </a:extLst>
          </p:cNvPr>
          <p:cNvSpPr/>
          <p:nvPr/>
        </p:nvSpPr>
        <p:spPr>
          <a:xfrm>
            <a:off x="8763000" y="3933825"/>
            <a:ext cx="685855" cy="419100"/>
          </a:xfrm>
          <a:custGeom>
            <a:avLst/>
            <a:gdLst>
              <a:gd name="connsiteX0" fmla="*/ 0 w 685855"/>
              <a:gd name="connsiteY0" fmla="*/ 419100 h 419100"/>
              <a:gd name="connsiteX1" fmla="*/ 38100 w 685855"/>
              <a:gd name="connsiteY1" fmla="*/ 285750 h 419100"/>
              <a:gd name="connsiteX2" fmla="*/ 66675 w 685855"/>
              <a:gd name="connsiteY2" fmla="*/ 238125 h 419100"/>
              <a:gd name="connsiteX3" fmla="*/ 114300 w 685855"/>
              <a:gd name="connsiteY3" fmla="*/ 171450 h 419100"/>
              <a:gd name="connsiteX4" fmla="*/ 257175 w 685855"/>
              <a:gd name="connsiteY4" fmla="*/ 95250 h 419100"/>
              <a:gd name="connsiteX5" fmla="*/ 295275 w 685855"/>
              <a:gd name="connsiteY5" fmla="*/ 85725 h 419100"/>
              <a:gd name="connsiteX6" fmla="*/ 523875 w 685855"/>
              <a:gd name="connsiteY6" fmla="*/ 76200 h 419100"/>
              <a:gd name="connsiteX7" fmla="*/ 571500 w 685855"/>
              <a:gd name="connsiteY7" fmla="*/ 57150 h 419100"/>
              <a:gd name="connsiteX8" fmla="*/ 657225 w 685855"/>
              <a:gd name="connsiteY8" fmla="*/ 28575 h 419100"/>
              <a:gd name="connsiteX9" fmla="*/ 685800 w 685855"/>
              <a:gd name="connsiteY9"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55" h="419100">
                <a:moveTo>
                  <a:pt x="0" y="419100"/>
                </a:moveTo>
                <a:cubicBezTo>
                  <a:pt x="12700" y="374650"/>
                  <a:pt x="22118" y="329128"/>
                  <a:pt x="38100" y="285750"/>
                </a:cubicBezTo>
                <a:cubicBezTo>
                  <a:pt x="44500" y="268378"/>
                  <a:pt x="56406" y="253529"/>
                  <a:pt x="66675" y="238125"/>
                </a:cubicBezTo>
                <a:cubicBezTo>
                  <a:pt x="81825" y="215400"/>
                  <a:pt x="93660" y="189338"/>
                  <a:pt x="114300" y="171450"/>
                </a:cubicBezTo>
                <a:cubicBezTo>
                  <a:pt x="147058" y="143060"/>
                  <a:pt x="210799" y="110709"/>
                  <a:pt x="257175" y="95250"/>
                </a:cubicBezTo>
                <a:cubicBezTo>
                  <a:pt x="269594" y="91110"/>
                  <a:pt x="282217" y="86658"/>
                  <a:pt x="295275" y="85725"/>
                </a:cubicBezTo>
                <a:cubicBezTo>
                  <a:pt x="371347" y="80291"/>
                  <a:pt x="447675" y="79375"/>
                  <a:pt x="523875" y="76200"/>
                </a:cubicBezTo>
                <a:cubicBezTo>
                  <a:pt x="539750" y="69850"/>
                  <a:pt x="555123" y="62063"/>
                  <a:pt x="571500" y="57150"/>
                </a:cubicBezTo>
                <a:cubicBezTo>
                  <a:pt x="639947" y="36616"/>
                  <a:pt x="598594" y="62079"/>
                  <a:pt x="657225" y="28575"/>
                </a:cubicBezTo>
                <a:cubicBezTo>
                  <a:pt x="688442" y="10737"/>
                  <a:pt x="685800" y="20148"/>
                  <a:pt x="685800" y="0"/>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B54D1A43-D503-F786-CB77-9AD9DF530E9B}"/>
              </a:ext>
            </a:extLst>
          </p:cNvPr>
          <p:cNvSpPr/>
          <p:nvPr/>
        </p:nvSpPr>
        <p:spPr>
          <a:xfrm>
            <a:off x="8791575" y="2531655"/>
            <a:ext cx="771525" cy="925920"/>
          </a:xfrm>
          <a:custGeom>
            <a:avLst/>
            <a:gdLst>
              <a:gd name="connsiteX0" fmla="*/ 771525 w 771525"/>
              <a:gd name="connsiteY0" fmla="*/ 925920 h 925920"/>
              <a:gd name="connsiteX1" fmla="*/ 676275 w 771525"/>
              <a:gd name="connsiteY1" fmla="*/ 735420 h 925920"/>
              <a:gd name="connsiteX2" fmla="*/ 657225 w 771525"/>
              <a:gd name="connsiteY2" fmla="*/ 687795 h 925920"/>
              <a:gd name="connsiteX3" fmla="*/ 581025 w 771525"/>
              <a:gd name="connsiteY3" fmla="*/ 554445 h 925920"/>
              <a:gd name="connsiteX4" fmla="*/ 552450 w 771525"/>
              <a:gd name="connsiteY4" fmla="*/ 525870 h 925920"/>
              <a:gd name="connsiteX5" fmla="*/ 447675 w 771525"/>
              <a:gd name="connsiteY5" fmla="*/ 478245 h 925920"/>
              <a:gd name="connsiteX6" fmla="*/ 409575 w 771525"/>
              <a:gd name="connsiteY6" fmla="*/ 459195 h 925920"/>
              <a:gd name="connsiteX7" fmla="*/ 266700 w 771525"/>
              <a:gd name="connsiteY7" fmla="*/ 449670 h 925920"/>
              <a:gd name="connsiteX8" fmla="*/ 219075 w 771525"/>
              <a:gd name="connsiteY8" fmla="*/ 440145 h 925920"/>
              <a:gd name="connsiteX9" fmla="*/ 161925 w 771525"/>
              <a:gd name="connsiteY9" fmla="*/ 430620 h 925920"/>
              <a:gd name="connsiteX10" fmla="*/ 114300 w 771525"/>
              <a:gd name="connsiteY10" fmla="*/ 382995 h 925920"/>
              <a:gd name="connsiteX11" fmla="*/ 66675 w 771525"/>
              <a:gd name="connsiteY11" fmla="*/ 97245 h 925920"/>
              <a:gd name="connsiteX12" fmla="*/ 38100 w 771525"/>
              <a:gd name="connsiteY12" fmla="*/ 40095 h 925920"/>
              <a:gd name="connsiteX13" fmla="*/ 19050 w 771525"/>
              <a:gd name="connsiteY13" fmla="*/ 1995 h 925920"/>
              <a:gd name="connsiteX14" fmla="*/ 0 w 771525"/>
              <a:gd name="connsiteY14" fmla="*/ 1995 h 92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925920">
                <a:moveTo>
                  <a:pt x="771525" y="925920"/>
                </a:moveTo>
                <a:cubicBezTo>
                  <a:pt x="717241" y="830923"/>
                  <a:pt x="732839" y="862689"/>
                  <a:pt x="676275" y="735420"/>
                </a:cubicBezTo>
                <a:cubicBezTo>
                  <a:pt x="669331" y="719796"/>
                  <a:pt x="664455" y="703289"/>
                  <a:pt x="657225" y="687795"/>
                </a:cubicBezTo>
                <a:cubicBezTo>
                  <a:pt x="629549" y="628489"/>
                  <a:pt x="618802" y="598518"/>
                  <a:pt x="581025" y="554445"/>
                </a:cubicBezTo>
                <a:cubicBezTo>
                  <a:pt x="572259" y="544218"/>
                  <a:pt x="563485" y="533595"/>
                  <a:pt x="552450" y="525870"/>
                </a:cubicBezTo>
                <a:cubicBezTo>
                  <a:pt x="457952" y="459721"/>
                  <a:pt x="519025" y="505001"/>
                  <a:pt x="447675" y="478245"/>
                </a:cubicBezTo>
                <a:cubicBezTo>
                  <a:pt x="434380" y="473259"/>
                  <a:pt x="423600" y="461410"/>
                  <a:pt x="409575" y="459195"/>
                </a:cubicBezTo>
                <a:cubicBezTo>
                  <a:pt x="362428" y="451751"/>
                  <a:pt x="314325" y="452845"/>
                  <a:pt x="266700" y="449670"/>
                </a:cubicBezTo>
                <a:lnTo>
                  <a:pt x="219075" y="440145"/>
                </a:lnTo>
                <a:cubicBezTo>
                  <a:pt x="200074" y="436690"/>
                  <a:pt x="178880" y="439868"/>
                  <a:pt x="161925" y="430620"/>
                </a:cubicBezTo>
                <a:cubicBezTo>
                  <a:pt x="142216" y="419869"/>
                  <a:pt x="130175" y="398870"/>
                  <a:pt x="114300" y="382995"/>
                </a:cubicBezTo>
                <a:cubicBezTo>
                  <a:pt x="46881" y="214449"/>
                  <a:pt x="88516" y="348420"/>
                  <a:pt x="66675" y="97245"/>
                </a:cubicBezTo>
                <a:cubicBezTo>
                  <a:pt x="64436" y="71497"/>
                  <a:pt x="50284" y="61418"/>
                  <a:pt x="38100" y="40095"/>
                </a:cubicBezTo>
                <a:cubicBezTo>
                  <a:pt x="31055" y="27767"/>
                  <a:pt x="29090" y="12035"/>
                  <a:pt x="19050" y="1995"/>
                </a:cubicBezTo>
                <a:cubicBezTo>
                  <a:pt x="14560" y="-2495"/>
                  <a:pt x="6350" y="1995"/>
                  <a:pt x="0" y="1995"/>
                </a:cubicBezTo>
              </a:path>
            </a:pathLst>
          </a:custGeom>
          <a:noFill/>
          <a:ln w="19050">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F0DCE9B3-F2CF-2137-DF82-E16A20438740}"/>
              </a:ext>
            </a:extLst>
          </p:cNvPr>
          <p:cNvSpPr/>
          <p:nvPr/>
        </p:nvSpPr>
        <p:spPr>
          <a:xfrm>
            <a:off x="8867775" y="2152650"/>
            <a:ext cx="2401334" cy="4552946"/>
          </a:xfrm>
          <a:custGeom>
            <a:avLst/>
            <a:gdLst>
              <a:gd name="connsiteX0" fmla="*/ 0 w 2401334"/>
              <a:gd name="connsiteY0" fmla="*/ 0 h 4552946"/>
              <a:gd name="connsiteX1" fmla="*/ 628650 w 2401334"/>
              <a:gd name="connsiteY1" fmla="*/ 34755 h 4552946"/>
              <a:gd name="connsiteX2" fmla="*/ 809625 w 2401334"/>
              <a:gd name="connsiteY2" fmla="*/ 78199 h 4552946"/>
              <a:gd name="connsiteX3" fmla="*/ 1066800 w 2401334"/>
              <a:gd name="connsiteY3" fmla="*/ 86888 h 4552946"/>
              <a:gd name="connsiteX4" fmla="*/ 1409700 w 2401334"/>
              <a:gd name="connsiteY4" fmla="*/ 147710 h 4552946"/>
              <a:gd name="connsiteX5" fmla="*/ 1543050 w 2401334"/>
              <a:gd name="connsiteY5" fmla="*/ 182465 h 4552946"/>
              <a:gd name="connsiteX6" fmla="*/ 1752600 w 2401334"/>
              <a:gd name="connsiteY6" fmla="*/ 312797 h 4552946"/>
              <a:gd name="connsiteX7" fmla="*/ 1895475 w 2401334"/>
              <a:gd name="connsiteY7" fmla="*/ 469196 h 4552946"/>
              <a:gd name="connsiteX8" fmla="*/ 2124075 w 2401334"/>
              <a:gd name="connsiteY8" fmla="*/ 990526 h 4552946"/>
              <a:gd name="connsiteX9" fmla="*/ 2209800 w 2401334"/>
              <a:gd name="connsiteY9" fmla="*/ 1355457 h 4552946"/>
              <a:gd name="connsiteX10" fmla="*/ 2219325 w 2401334"/>
              <a:gd name="connsiteY10" fmla="*/ 1529233 h 4552946"/>
              <a:gd name="connsiteX11" fmla="*/ 2238375 w 2401334"/>
              <a:gd name="connsiteY11" fmla="*/ 2041874 h 4552946"/>
              <a:gd name="connsiteX12" fmla="*/ 2286000 w 2401334"/>
              <a:gd name="connsiteY12" fmla="*/ 2267784 h 4552946"/>
              <a:gd name="connsiteX13" fmla="*/ 2305050 w 2401334"/>
              <a:gd name="connsiteY13" fmla="*/ 2406805 h 4552946"/>
              <a:gd name="connsiteX14" fmla="*/ 2333625 w 2401334"/>
              <a:gd name="connsiteY14" fmla="*/ 2545826 h 4552946"/>
              <a:gd name="connsiteX15" fmla="*/ 2371725 w 2401334"/>
              <a:gd name="connsiteY15" fmla="*/ 2867313 h 4552946"/>
              <a:gd name="connsiteX16" fmla="*/ 2400300 w 2401334"/>
              <a:gd name="connsiteY16" fmla="*/ 3597174 h 4552946"/>
              <a:gd name="connsiteX17" fmla="*/ 2400300 w 2401334"/>
              <a:gd name="connsiteY17" fmla="*/ 4552946 h 455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1334" h="4552946" extrusionOk="0">
                <a:moveTo>
                  <a:pt x="0" y="0"/>
                </a:moveTo>
                <a:cubicBezTo>
                  <a:pt x="238467" y="-3507"/>
                  <a:pt x="436127" y="27427"/>
                  <a:pt x="628650" y="34755"/>
                </a:cubicBezTo>
                <a:cubicBezTo>
                  <a:pt x="857881" y="47714"/>
                  <a:pt x="563626" y="24500"/>
                  <a:pt x="809625" y="78199"/>
                </a:cubicBezTo>
                <a:cubicBezTo>
                  <a:pt x="896454" y="76560"/>
                  <a:pt x="1001599" y="79996"/>
                  <a:pt x="1066800" y="86888"/>
                </a:cubicBezTo>
                <a:cubicBezTo>
                  <a:pt x="1183474" y="117267"/>
                  <a:pt x="1283143" y="133906"/>
                  <a:pt x="1409700" y="147710"/>
                </a:cubicBezTo>
                <a:cubicBezTo>
                  <a:pt x="1454117" y="150571"/>
                  <a:pt x="1497544" y="173289"/>
                  <a:pt x="1543050" y="182465"/>
                </a:cubicBezTo>
                <a:cubicBezTo>
                  <a:pt x="1611907" y="223039"/>
                  <a:pt x="1699691" y="269178"/>
                  <a:pt x="1752600" y="312797"/>
                </a:cubicBezTo>
                <a:cubicBezTo>
                  <a:pt x="1808080" y="367666"/>
                  <a:pt x="1858643" y="420066"/>
                  <a:pt x="1895475" y="469196"/>
                </a:cubicBezTo>
                <a:cubicBezTo>
                  <a:pt x="2014601" y="655474"/>
                  <a:pt x="2066867" y="787496"/>
                  <a:pt x="2124075" y="990526"/>
                </a:cubicBezTo>
                <a:cubicBezTo>
                  <a:pt x="2166138" y="1141286"/>
                  <a:pt x="2176922" y="1203987"/>
                  <a:pt x="2209800" y="1355457"/>
                </a:cubicBezTo>
                <a:cubicBezTo>
                  <a:pt x="2217496" y="1420230"/>
                  <a:pt x="2215056" y="1469926"/>
                  <a:pt x="2219325" y="1529233"/>
                </a:cubicBezTo>
                <a:cubicBezTo>
                  <a:pt x="2190523" y="1711701"/>
                  <a:pt x="2226739" y="1873915"/>
                  <a:pt x="2238375" y="2041874"/>
                </a:cubicBezTo>
                <a:cubicBezTo>
                  <a:pt x="2247389" y="2116065"/>
                  <a:pt x="2269447" y="2193174"/>
                  <a:pt x="2286000" y="2267784"/>
                </a:cubicBezTo>
                <a:cubicBezTo>
                  <a:pt x="2293910" y="2311887"/>
                  <a:pt x="2287940" y="2361468"/>
                  <a:pt x="2305050" y="2406805"/>
                </a:cubicBezTo>
                <a:cubicBezTo>
                  <a:pt x="2316434" y="2443214"/>
                  <a:pt x="2329164" y="2503425"/>
                  <a:pt x="2333625" y="2545826"/>
                </a:cubicBezTo>
                <a:cubicBezTo>
                  <a:pt x="2371677" y="2639660"/>
                  <a:pt x="2360387" y="2768289"/>
                  <a:pt x="2371725" y="2867313"/>
                </a:cubicBezTo>
                <a:cubicBezTo>
                  <a:pt x="2359542" y="3036633"/>
                  <a:pt x="2391976" y="3356574"/>
                  <a:pt x="2400300" y="3597174"/>
                </a:cubicBezTo>
                <a:cubicBezTo>
                  <a:pt x="2422314" y="3915874"/>
                  <a:pt x="2411425" y="4221924"/>
                  <a:pt x="2400300" y="4552946"/>
                </a:cubicBezTo>
              </a:path>
            </a:pathLst>
          </a:custGeom>
          <a:noFill/>
          <a:ln w="19050">
            <a:prstDash val="dash"/>
            <a:headEnd type="none" w="med" len="med"/>
            <a:tailEnd type="triangle" w="med" len="med"/>
            <a:extLst>
              <a:ext uri="{C807C97D-BFC1-408E-A445-0C87EB9F89A2}">
                <ask:lineSketchStyleProps xmlns:ask="http://schemas.microsoft.com/office/drawing/2018/sketchyshapes" sd="703578792">
                  <a:custGeom>
                    <a:avLst/>
                    <a:gdLst>
                      <a:gd name="connsiteX0" fmla="*/ 0 w 2401334"/>
                      <a:gd name="connsiteY0" fmla="*/ 0 h 4991100"/>
                      <a:gd name="connsiteX1" fmla="*/ 628650 w 2401334"/>
                      <a:gd name="connsiteY1" fmla="*/ 38100 h 4991100"/>
                      <a:gd name="connsiteX2" fmla="*/ 809625 w 2401334"/>
                      <a:gd name="connsiteY2" fmla="*/ 85725 h 4991100"/>
                      <a:gd name="connsiteX3" fmla="*/ 1066800 w 2401334"/>
                      <a:gd name="connsiteY3" fmla="*/ 95250 h 4991100"/>
                      <a:gd name="connsiteX4" fmla="*/ 1409700 w 2401334"/>
                      <a:gd name="connsiteY4" fmla="*/ 161925 h 4991100"/>
                      <a:gd name="connsiteX5" fmla="*/ 1543050 w 2401334"/>
                      <a:gd name="connsiteY5" fmla="*/ 200025 h 4991100"/>
                      <a:gd name="connsiteX6" fmla="*/ 1752600 w 2401334"/>
                      <a:gd name="connsiteY6" fmla="*/ 342900 h 4991100"/>
                      <a:gd name="connsiteX7" fmla="*/ 1895475 w 2401334"/>
                      <a:gd name="connsiteY7" fmla="*/ 514350 h 4991100"/>
                      <a:gd name="connsiteX8" fmla="*/ 2124075 w 2401334"/>
                      <a:gd name="connsiteY8" fmla="*/ 1085850 h 4991100"/>
                      <a:gd name="connsiteX9" fmla="*/ 2209800 w 2401334"/>
                      <a:gd name="connsiteY9" fmla="*/ 1485900 h 4991100"/>
                      <a:gd name="connsiteX10" fmla="*/ 2219325 w 2401334"/>
                      <a:gd name="connsiteY10" fmla="*/ 1676400 h 4991100"/>
                      <a:gd name="connsiteX11" fmla="*/ 2238375 w 2401334"/>
                      <a:gd name="connsiteY11" fmla="*/ 2238375 h 4991100"/>
                      <a:gd name="connsiteX12" fmla="*/ 2286000 w 2401334"/>
                      <a:gd name="connsiteY12" fmla="*/ 2486025 h 4991100"/>
                      <a:gd name="connsiteX13" fmla="*/ 2305050 w 2401334"/>
                      <a:gd name="connsiteY13" fmla="*/ 2638425 h 4991100"/>
                      <a:gd name="connsiteX14" fmla="*/ 2333625 w 2401334"/>
                      <a:gd name="connsiteY14" fmla="*/ 2790825 h 4991100"/>
                      <a:gd name="connsiteX15" fmla="*/ 2371725 w 2401334"/>
                      <a:gd name="connsiteY15" fmla="*/ 3143250 h 4991100"/>
                      <a:gd name="connsiteX16" fmla="*/ 2400300 w 2401334"/>
                      <a:gd name="connsiteY16" fmla="*/ 3943350 h 4991100"/>
                      <a:gd name="connsiteX17" fmla="*/ 2400300 w 2401334"/>
                      <a:gd name="connsiteY17" fmla="*/ 499110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01334" h="4991100">
                        <a:moveTo>
                          <a:pt x="0" y="0"/>
                        </a:moveTo>
                        <a:lnTo>
                          <a:pt x="628650" y="38100"/>
                        </a:lnTo>
                        <a:cubicBezTo>
                          <a:pt x="892510" y="59209"/>
                          <a:pt x="521259" y="54550"/>
                          <a:pt x="809625" y="85725"/>
                        </a:cubicBezTo>
                        <a:cubicBezTo>
                          <a:pt x="894912" y="94945"/>
                          <a:pt x="981075" y="92075"/>
                          <a:pt x="1066800" y="95250"/>
                        </a:cubicBezTo>
                        <a:cubicBezTo>
                          <a:pt x="1188554" y="116736"/>
                          <a:pt x="1288558" y="132557"/>
                          <a:pt x="1409700" y="161925"/>
                        </a:cubicBezTo>
                        <a:cubicBezTo>
                          <a:pt x="1454627" y="172816"/>
                          <a:pt x="1498600" y="187325"/>
                          <a:pt x="1543050" y="200025"/>
                        </a:cubicBezTo>
                        <a:cubicBezTo>
                          <a:pt x="1609205" y="239718"/>
                          <a:pt x="1698630" y="288930"/>
                          <a:pt x="1752600" y="342900"/>
                        </a:cubicBezTo>
                        <a:cubicBezTo>
                          <a:pt x="1805204" y="395504"/>
                          <a:pt x="1855176" y="451818"/>
                          <a:pt x="1895475" y="514350"/>
                        </a:cubicBezTo>
                        <a:cubicBezTo>
                          <a:pt x="2032519" y="727005"/>
                          <a:pt x="2053768" y="839777"/>
                          <a:pt x="2124075" y="1085850"/>
                        </a:cubicBezTo>
                        <a:cubicBezTo>
                          <a:pt x="2165361" y="1230350"/>
                          <a:pt x="2179902" y="1330433"/>
                          <a:pt x="2209800" y="1485900"/>
                        </a:cubicBezTo>
                        <a:cubicBezTo>
                          <a:pt x="2212975" y="1549400"/>
                          <a:pt x="2216912" y="1612866"/>
                          <a:pt x="2219325" y="1676400"/>
                        </a:cubicBezTo>
                        <a:cubicBezTo>
                          <a:pt x="2226438" y="1863698"/>
                          <a:pt x="2222991" y="2051575"/>
                          <a:pt x="2238375" y="2238375"/>
                        </a:cubicBezTo>
                        <a:cubicBezTo>
                          <a:pt x="2245274" y="2322154"/>
                          <a:pt x="2272180" y="2403106"/>
                          <a:pt x="2286000" y="2486025"/>
                        </a:cubicBezTo>
                        <a:cubicBezTo>
                          <a:pt x="2294416" y="2536524"/>
                          <a:pt x="2297147" y="2587843"/>
                          <a:pt x="2305050" y="2638425"/>
                        </a:cubicBezTo>
                        <a:cubicBezTo>
                          <a:pt x="2313029" y="2689491"/>
                          <a:pt x="2325128" y="2739843"/>
                          <a:pt x="2333625" y="2790825"/>
                        </a:cubicBezTo>
                        <a:cubicBezTo>
                          <a:pt x="2353064" y="2907462"/>
                          <a:pt x="2365618" y="3025180"/>
                          <a:pt x="2371725" y="3143250"/>
                        </a:cubicBezTo>
                        <a:cubicBezTo>
                          <a:pt x="2383972" y="3380018"/>
                          <a:pt x="2398701" y="3703476"/>
                          <a:pt x="2400300" y="3943350"/>
                        </a:cubicBezTo>
                        <a:cubicBezTo>
                          <a:pt x="2402628" y="4292592"/>
                          <a:pt x="2400300" y="4641850"/>
                          <a:pt x="2400300" y="4991100"/>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AB8F645-458E-B4EE-2FE9-177A07351A9D}"/>
              </a:ext>
            </a:extLst>
          </p:cNvPr>
          <p:cNvSpPr txBox="1"/>
          <p:nvPr/>
        </p:nvSpPr>
        <p:spPr>
          <a:xfrm>
            <a:off x="1453741" y="39614"/>
            <a:ext cx="10103666" cy="369332"/>
          </a:xfrm>
          <a:prstGeom prst="rect">
            <a:avLst/>
          </a:prstGeom>
          <a:noFill/>
        </p:spPr>
        <p:txBody>
          <a:bodyPr wrap="square" rtlCol="0">
            <a:spAutoFit/>
          </a:bodyPr>
          <a:lstStyle/>
          <a:p>
            <a:r>
              <a:rPr lang="en-US" dirty="0"/>
              <a:t>Bootloader execution with power failure persistence and control transfer to firmware :</a:t>
            </a:r>
          </a:p>
        </p:txBody>
      </p:sp>
      <p:sp>
        <p:nvSpPr>
          <p:cNvPr id="100" name="Freeform: Shape 99">
            <a:extLst>
              <a:ext uri="{FF2B5EF4-FFF2-40B4-BE49-F238E27FC236}">
                <a16:creationId xmlns:a16="http://schemas.microsoft.com/office/drawing/2014/main" id="{F9F0C24F-B2AF-4FCD-D971-D235C65B57FB}"/>
              </a:ext>
            </a:extLst>
          </p:cNvPr>
          <p:cNvSpPr/>
          <p:nvPr/>
        </p:nvSpPr>
        <p:spPr>
          <a:xfrm>
            <a:off x="8673177" y="3847723"/>
            <a:ext cx="826689" cy="2888055"/>
          </a:xfrm>
          <a:custGeom>
            <a:avLst/>
            <a:gdLst>
              <a:gd name="connsiteX0" fmla="*/ 217326 w 826689"/>
              <a:gd name="connsiteY0" fmla="*/ 0 h 2888055"/>
              <a:gd name="connsiteX1" fmla="*/ 99631 w 826689"/>
              <a:gd name="connsiteY1" fmla="*/ 54321 h 2888055"/>
              <a:gd name="connsiteX2" fmla="*/ 9096 w 826689"/>
              <a:gd name="connsiteY2" fmla="*/ 162962 h 2888055"/>
              <a:gd name="connsiteX3" fmla="*/ 54364 w 826689"/>
              <a:gd name="connsiteY3" fmla="*/ 226336 h 2888055"/>
              <a:gd name="connsiteX4" fmla="*/ 416502 w 826689"/>
              <a:gd name="connsiteY4" fmla="*/ 235390 h 2888055"/>
              <a:gd name="connsiteX5" fmla="*/ 452716 w 826689"/>
              <a:gd name="connsiteY5" fmla="*/ 244443 h 2888055"/>
              <a:gd name="connsiteX6" fmla="*/ 470823 w 826689"/>
              <a:gd name="connsiteY6" fmla="*/ 280657 h 2888055"/>
              <a:gd name="connsiteX7" fmla="*/ 425556 w 826689"/>
              <a:gd name="connsiteY7" fmla="*/ 398352 h 2888055"/>
              <a:gd name="connsiteX8" fmla="*/ 398395 w 826689"/>
              <a:gd name="connsiteY8" fmla="*/ 425513 h 2888055"/>
              <a:gd name="connsiteX9" fmla="*/ 380288 w 826689"/>
              <a:gd name="connsiteY9" fmla="*/ 461727 h 2888055"/>
              <a:gd name="connsiteX10" fmla="*/ 362181 w 826689"/>
              <a:gd name="connsiteY10" fmla="*/ 516047 h 2888055"/>
              <a:gd name="connsiteX11" fmla="*/ 380288 w 826689"/>
              <a:gd name="connsiteY11" fmla="*/ 552261 h 2888055"/>
              <a:gd name="connsiteX12" fmla="*/ 416502 w 826689"/>
              <a:gd name="connsiteY12" fmla="*/ 570368 h 2888055"/>
              <a:gd name="connsiteX13" fmla="*/ 525144 w 826689"/>
              <a:gd name="connsiteY13" fmla="*/ 588475 h 2888055"/>
              <a:gd name="connsiteX14" fmla="*/ 570411 w 826689"/>
              <a:gd name="connsiteY14" fmla="*/ 606582 h 2888055"/>
              <a:gd name="connsiteX15" fmla="*/ 606625 w 826689"/>
              <a:gd name="connsiteY15" fmla="*/ 615635 h 2888055"/>
              <a:gd name="connsiteX16" fmla="*/ 633785 w 826689"/>
              <a:gd name="connsiteY16" fmla="*/ 642796 h 2888055"/>
              <a:gd name="connsiteX17" fmla="*/ 642839 w 826689"/>
              <a:gd name="connsiteY17" fmla="*/ 669956 h 2888055"/>
              <a:gd name="connsiteX18" fmla="*/ 642839 w 826689"/>
              <a:gd name="connsiteY18" fmla="*/ 841972 h 2888055"/>
              <a:gd name="connsiteX19" fmla="*/ 624732 w 826689"/>
              <a:gd name="connsiteY19" fmla="*/ 878186 h 2888055"/>
              <a:gd name="connsiteX20" fmla="*/ 579465 w 826689"/>
              <a:gd name="connsiteY20" fmla="*/ 950614 h 2888055"/>
              <a:gd name="connsiteX21" fmla="*/ 561358 w 826689"/>
              <a:gd name="connsiteY21" fmla="*/ 1013988 h 2888055"/>
              <a:gd name="connsiteX22" fmla="*/ 543251 w 826689"/>
              <a:gd name="connsiteY22" fmla="*/ 1059255 h 2888055"/>
              <a:gd name="connsiteX23" fmla="*/ 534197 w 826689"/>
              <a:gd name="connsiteY23" fmla="*/ 1113576 h 2888055"/>
              <a:gd name="connsiteX24" fmla="*/ 516090 w 826689"/>
              <a:gd name="connsiteY24" fmla="*/ 1186004 h 2888055"/>
              <a:gd name="connsiteX25" fmla="*/ 525144 w 826689"/>
              <a:gd name="connsiteY25" fmla="*/ 1276538 h 2888055"/>
              <a:gd name="connsiteX26" fmla="*/ 543251 w 826689"/>
              <a:gd name="connsiteY26" fmla="*/ 1312752 h 2888055"/>
              <a:gd name="connsiteX27" fmla="*/ 597572 w 826689"/>
              <a:gd name="connsiteY27" fmla="*/ 1394233 h 2888055"/>
              <a:gd name="connsiteX28" fmla="*/ 679053 w 826689"/>
              <a:gd name="connsiteY28" fmla="*/ 1493822 h 2888055"/>
              <a:gd name="connsiteX29" fmla="*/ 697160 w 826689"/>
              <a:gd name="connsiteY29" fmla="*/ 1548142 h 2888055"/>
              <a:gd name="connsiteX30" fmla="*/ 733373 w 826689"/>
              <a:gd name="connsiteY30" fmla="*/ 1584356 h 2888055"/>
              <a:gd name="connsiteX31" fmla="*/ 769587 w 826689"/>
              <a:gd name="connsiteY31" fmla="*/ 1647730 h 2888055"/>
              <a:gd name="connsiteX32" fmla="*/ 805801 w 826689"/>
              <a:gd name="connsiteY32" fmla="*/ 1738265 h 2888055"/>
              <a:gd name="connsiteX33" fmla="*/ 814855 w 826689"/>
              <a:gd name="connsiteY33" fmla="*/ 1792586 h 2888055"/>
              <a:gd name="connsiteX34" fmla="*/ 814855 w 826689"/>
              <a:gd name="connsiteY34" fmla="*/ 2462542 h 2888055"/>
              <a:gd name="connsiteX35" fmla="*/ 823908 w 826689"/>
              <a:gd name="connsiteY35" fmla="*/ 2888055 h 288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26689" h="2888055">
                <a:moveTo>
                  <a:pt x="217326" y="0"/>
                </a:moveTo>
                <a:cubicBezTo>
                  <a:pt x="168381" y="16315"/>
                  <a:pt x="143300" y="20730"/>
                  <a:pt x="99631" y="54321"/>
                </a:cubicBezTo>
                <a:cubicBezTo>
                  <a:pt x="51934" y="91011"/>
                  <a:pt x="40807" y="115395"/>
                  <a:pt x="9096" y="162962"/>
                </a:cubicBezTo>
                <a:cubicBezTo>
                  <a:pt x="-801" y="202554"/>
                  <a:pt x="-17700" y="220070"/>
                  <a:pt x="54364" y="226336"/>
                </a:cubicBezTo>
                <a:cubicBezTo>
                  <a:pt x="174660" y="236797"/>
                  <a:pt x="295789" y="232372"/>
                  <a:pt x="416502" y="235390"/>
                </a:cubicBezTo>
                <a:cubicBezTo>
                  <a:pt x="428573" y="238408"/>
                  <a:pt x="443157" y="236477"/>
                  <a:pt x="452716" y="244443"/>
                </a:cubicBezTo>
                <a:cubicBezTo>
                  <a:pt x="463084" y="253083"/>
                  <a:pt x="469601" y="267216"/>
                  <a:pt x="470823" y="280657"/>
                </a:cubicBezTo>
                <a:cubicBezTo>
                  <a:pt x="475644" y="333683"/>
                  <a:pt x="456320" y="358799"/>
                  <a:pt x="425556" y="398352"/>
                </a:cubicBezTo>
                <a:cubicBezTo>
                  <a:pt x="417695" y="408459"/>
                  <a:pt x="405837" y="415094"/>
                  <a:pt x="398395" y="425513"/>
                </a:cubicBezTo>
                <a:cubicBezTo>
                  <a:pt x="390550" y="436495"/>
                  <a:pt x="385300" y="449196"/>
                  <a:pt x="380288" y="461727"/>
                </a:cubicBezTo>
                <a:cubicBezTo>
                  <a:pt x="373200" y="479448"/>
                  <a:pt x="362181" y="516047"/>
                  <a:pt x="362181" y="516047"/>
                </a:cubicBezTo>
                <a:cubicBezTo>
                  <a:pt x="368217" y="528118"/>
                  <a:pt x="370745" y="542718"/>
                  <a:pt x="380288" y="552261"/>
                </a:cubicBezTo>
                <a:cubicBezTo>
                  <a:pt x="389831" y="561804"/>
                  <a:pt x="403698" y="566100"/>
                  <a:pt x="416502" y="570368"/>
                </a:cubicBezTo>
                <a:cubicBezTo>
                  <a:pt x="436364" y="576989"/>
                  <a:pt x="510784" y="586424"/>
                  <a:pt x="525144" y="588475"/>
                </a:cubicBezTo>
                <a:cubicBezTo>
                  <a:pt x="540233" y="594511"/>
                  <a:pt x="554994" y="601443"/>
                  <a:pt x="570411" y="606582"/>
                </a:cubicBezTo>
                <a:cubicBezTo>
                  <a:pt x="582215" y="610517"/>
                  <a:pt x="595822" y="609462"/>
                  <a:pt x="606625" y="615635"/>
                </a:cubicBezTo>
                <a:cubicBezTo>
                  <a:pt x="617742" y="621987"/>
                  <a:pt x="624732" y="633742"/>
                  <a:pt x="633785" y="642796"/>
                </a:cubicBezTo>
                <a:cubicBezTo>
                  <a:pt x="636803" y="651849"/>
                  <a:pt x="640217" y="660780"/>
                  <a:pt x="642839" y="669956"/>
                </a:cubicBezTo>
                <a:cubicBezTo>
                  <a:pt x="661526" y="735362"/>
                  <a:pt x="657709" y="747797"/>
                  <a:pt x="642839" y="841972"/>
                </a:cubicBezTo>
                <a:cubicBezTo>
                  <a:pt x="640734" y="855303"/>
                  <a:pt x="631885" y="866741"/>
                  <a:pt x="624732" y="878186"/>
                </a:cubicBezTo>
                <a:cubicBezTo>
                  <a:pt x="599422" y="918683"/>
                  <a:pt x="595423" y="906731"/>
                  <a:pt x="579465" y="950614"/>
                </a:cubicBezTo>
                <a:cubicBezTo>
                  <a:pt x="571957" y="971261"/>
                  <a:pt x="568306" y="993145"/>
                  <a:pt x="561358" y="1013988"/>
                </a:cubicBezTo>
                <a:cubicBezTo>
                  <a:pt x="556219" y="1029405"/>
                  <a:pt x="549287" y="1044166"/>
                  <a:pt x="543251" y="1059255"/>
                </a:cubicBezTo>
                <a:cubicBezTo>
                  <a:pt x="540233" y="1077362"/>
                  <a:pt x="538043" y="1095627"/>
                  <a:pt x="534197" y="1113576"/>
                </a:cubicBezTo>
                <a:cubicBezTo>
                  <a:pt x="528983" y="1137909"/>
                  <a:pt x="517470" y="1161157"/>
                  <a:pt x="516090" y="1186004"/>
                </a:cubicBezTo>
                <a:cubicBezTo>
                  <a:pt x="514408" y="1216286"/>
                  <a:pt x="518789" y="1246883"/>
                  <a:pt x="525144" y="1276538"/>
                </a:cubicBezTo>
                <a:cubicBezTo>
                  <a:pt x="527972" y="1289735"/>
                  <a:pt x="536697" y="1300954"/>
                  <a:pt x="543251" y="1312752"/>
                </a:cubicBezTo>
                <a:cubicBezTo>
                  <a:pt x="556865" y="1337257"/>
                  <a:pt x="578125" y="1372841"/>
                  <a:pt x="597572" y="1394233"/>
                </a:cubicBezTo>
                <a:cubicBezTo>
                  <a:pt x="650820" y="1452806"/>
                  <a:pt x="656471" y="1437368"/>
                  <a:pt x="679053" y="1493822"/>
                </a:cubicBezTo>
                <a:cubicBezTo>
                  <a:pt x="686141" y="1511543"/>
                  <a:pt x="687340" y="1531776"/>
                  <a:pt x="697160" y="1548142"/>
                </a:cubicBezTo>
                <a:cubicBezTo>
                  <a:pt x="705943" y="1562780"/>
                  <a:pt x="723332" y="1570550"/>
                  <a:pt x="733373" y="1584356"/>
                </a:cubicBezTo>
                <a:cubicBezTo>
                  <a:pt x="747683" y="1604033"/>
                  <a:pt x="759227" y="1625715"/>
                  <a:pt x="769587" y="1647730"/>
                </a:cubicBezTo>
                <a:cubicBezTo>
                  <a:pt x="783427" y="1677139"/>
                  <a:pt x="805801" y="1738265"/>
                  <a:pt x="805801" y="1738265"/>
                </a:cubicBezTo>
                <a:cubicBezTo>
                  <a:pt x="808819" y="1756372"/>
                  <a:pt x="812933" y="1774330"/>
                  <a:pt x="814855" y="1792586"/>
                </a:cubicBezTo>
                <a:cubicBezTo>
                  <a:pt x="839179" y="2023660"/>
                  <a:pt x="819169" y="2199369"/>
                  <a:pt x="814855" y="2462542"/>
                </a:cubicBezTo>
                <a:cubicBezTo>
                  <a:pt x="825954" y="2773341"/>
                  <a:pt x="823908" y="2631486"/>
                  <a:pt x="823908" y="2888055"/>
                </a:cubicBezTo>
              </a:path>
            </a:pathLst>
          </a:custGeom>
          <a:noFill/>
          <a:ln w="19050">
            <a:solidFill>
              <a:schemeClr val="accent4">
                <a:lumMod val="75000"/>
              </a:schemeClr>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945BD74E-B6A9-A569-72B0-CAA900A7F183}"/>
              </a:ext>
            </a:extLst>
          </p:cNvPr>
          <p:cNvSpPr txBox="1"/>
          <p:nvPr/>
        </p:nvSpPr>
        <p:spPr>
          <a:xfrm>
            <a:off x="9208125" y="4790104"/>
            <a:ext cx="101213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Power failure </a:t>
            </a:r>
          </a:p>
        </p:txBody>
      </p:sp>
    </p:spTree>
    <p:extLst>
      <p:ext uri="{BB962C8B-B14F-4D97-AF65-F5344CB8AC3E}">
        <p14:creationId xmlns:p14="http://schemas.microsoft.com/office/powerpoint/2010/main" val="1264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2114DC-B3C0-ADA3-238C-0B8F1E6DE21B}"/>
              </a:ext>
            </a:extLst>
          </p:cNvPr>
          <p:cNvSpPr txBox="1"/>
          <p:nvPr/>
        </p:nvSpPr>
        <p:spPr>
          <a:xfrm>
            <a:off x="552261" y="235390"/>
            <a:ext cx="5178582" cy="369332"/>
          </a:xfrm>
          <a:prstGeom prst="rect">
            <a:avLst/>
          </a:prstGeom>
          <a:noFill/>
        </p:spPr>
        <p:txBody>
          <a:bodyPr wrap="square" rtlCol="0">
            <a:spAutoFit/>
          </a:bodyPr>
          <a:lstStyle/>
          <a:p>
            <a:r>
              <a:rPr lang="en-US" dirty="0"/>
              <a:t>Firmware update process after reset :</a:t>
            </a:r>
          </a:p>
        </p:txBody>
      </p:sp>
      <p:sp>
        <p:nvSpPr>
          <p:cNvPr id="4" name="TextBox 3">
            <a:extLst>
              <a:ext uri="{FF2B5EF4-FFF2-40B4-BE49-F238E27FC236}">
                <a16:creationId xmlns:a16="http://schemas.microsoft.com/office/drawing/2014/main" id="{F65C0B20-00DA-7E8D-0110-BA7E3BAB254F}"/>
              </a:ext>
            </a:extLst>
          </p:cNvPr>
          <p:cNvSpPr txBox="1"/>
          <p:nvPr/>
        </p:nvSpPr>
        <p:spPr>
          <a:xfrm>
            <a:off x="552261" y="604722"/>
            <a:ext cx="11362099" cy="646331"/>
          </a:xfrm>
          <a:prstGeom prst="rect">
            <a:avLst/>
          </a:prstGeom>
          <a:noFill/>
        </p:spPr>
        <p:txBody>
          <a:bodyPr wrap="square" rtlCol="0">
            <a:spAutoFit/>
          </a:bodyPr>
          <a:lstStyle/>
          <a:p>
            <a:r>
              <a:rPr lang="en-US" dirty="0"/>
              <a:t>Design choice for flashing routine depends on the firmware file format which is being used to transfer the firmware, currently we’ve two choices, using .hex format or .bin format</a:t>
            </a:r>
          </a:p>
        </p:txBody>
      </p:sp>
      <p:cxnSp>
        <p:nvCxnSpPr>
          <p:cNvPr id="6" name="Straight Connector 5">
            <a:extLst>
              <a:ext uri="{FF2B5EF4-FFF2-40B4-BE49-F238E27FC236}">
                <a16:creationId xmlns:a16="http://schemas.microsoft.com/office/drawing/2014/main" id="{142E108C-CAAE-2F93-DAA7-C90A8AF93C23}"/>
              </a:ext>
            </a:extLst>
          </p:cNvPr>
          <p:cNvCxnSpPr>
            <a:cxnSpLocks/>
          </p:cNvCxnSpPr>
          <p:nvPr/>
        </p:nvCxnSpPr>
        <p:spPr>
          <a:xfrm>
            <a:off x="1186004" y="1855960"/>
            <a:ext cx="9859224"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EC12FA3-3D14-2A21-67AC-6310D54952CA}"/>
              </a:ext>
            </a:extLst>
          </p:cNvPr>
          <p:cNvSpPr txBox="1"/>
          <p:nvPr/>
        </p:nvSpPr>
        <p:spPr>
          <a:xfrm>
            <a:off x="4413564" y="1486628"/>
            <a:ext cx="2634558" cy="369332"/>
          </a:xfrm>
          <a:prstGeom prst="rect">
            <a:avLst/>
          </a:prstGeom>
          <a:noFill/>
          <a:ln w="19050">
            <a:solidFill>
              <a:schemeClr val="accent4">
                <a:lumMod val="50000"/>
              </a:schemeClr>
            </a:solidFill>
          </a:ln>
        </p:spPr>
        <p:txBody>
          <a:bodyPr wrap="square" rtlCol="0">
            <a:spAutoFit/>
          </a:bodyPr>
          <a:lstStyle/>
          <a:p>
            <a:r>
              <a:rPr lang="en-US" dirty="0"/>
              <a:t>Firmware file format</a:t>
            </a:r>
          </a:p>
        </p:txBody>
      </p:sp>
      <p:sp>
        <p:nvSpPr>
          <p:cNvPr id="10" name="TextBox 9">
            <a:extLst>
              <a:ext uri="{FF2B5EF4-FFF2-40B4-BE49-F238E27FC236}">
                <a16:creationId xmlns:a16="http://schemas.microsoft.com/office/drawing/2014/main" id="{21ED8FBA-D82B-4552-F1DC-6F1F7CBCC4E4}"/>
              </a:ext>
            </a:extLst>
          </p:cNvPr>
          <p:cNvSpPr txBox="1"/>
          <p:nvPr/>
        </p:nvSpPr>
        <p:spPr>
          <a:xfrm>
            <a:off x="1186004" y="2417275"/>
            <a:ext cx="4544840" cy="3139321"/>
          </a:xfrm>
          <a:prstGeom prst="rect">
            <a:avLst/>
          </a:prstGeom>
          <a:noFill/>
          <a:ln w="19050">
            <a:solidFill>
              <a:srgbClr val="FF0000"/>
            </a:solidFill>
          </a:ln>
        </p:spPr>
        <p:txBody>
          <a:bodyPr wrap="square" rtlCol="0">
            <a:spAutoFit/>
          </a:bodyPr>
          <a:lstStyle/>
          <a:p>
            <a:r>
              <a:rPr lang="en-US" dirty="0"/>
              <a:t>.hex format :</a:t>
            </a:r>
          </a:p>
          <a:p>
            <a:r>
              <a:rPr lang="en-US" dirty="0"/>
              <a:t>In this scenario, the custom bootloader will be similar to manufacturer’s bootloader since it need to parse the records of .hex file to write to flash memory, this way the bootloader can either parse the entire file first then write to flash(not good idea, resource intensive) or It can on hand parse each record and write to flash.</a:t>
            </a:r>
          </a:p>
          <a:p>
            <a:r>
              <a:rPr lang="en-US" dirty="0"/>
              <a:t> </a:t>
            </a:r>
          </a:p>
        </p:txBody>
      </p:sp>
      <p:sp>
        <p:nvSpPr>
          <p:cNvPr id="11" name="TextBox 10">
            <a:extLst>
              <a:ext uri="{FF2B5EF4-FFF2-40B4-BE49-F238E27FC236}">
                <a16:creationId xmlns:a16="http://schemas.microsoft.com/office/drawing/2014/main" id="{4E9A6A5D-46B4-E953-971D-518E48EAA998}"/>
              </a:ext>
            </a:extLst>
          </p:cNvPr>
          <p:cNvSpPr txBox="1"/>
          <p:nvPr/>
        </p:nvSpPr>
        <p:spPr>
          <a:xfrm>
            <a:off x="6165409" y="2417275"/>
            <a:ext cx="4879809" cy="3139321"/>
          </a:xfrm>
          <a:prstGeom prst="rect">
            <a:avLst/>
          </a:prstGeom>
          <a:noFill/>
          <a:ln w="19050">
            <a:solidFill>
              <a:srgbClr val="FFC000"/>
            </a:solidFill>
          </a:ln>
        </p:spPr>
        <p:txBody>
          <a:bodyPr wrap="square" rtlCol="0">
            <a:spAutoFit/>
          </a:bodyPr>
          <a:lstStyle/>
          <a:p>
            <a:r>
              <a:rPr lang="en-US" dirty="0"/>
              <a:t>.bin format :</a:t>
            </a:r>
          </a:p>
          <a:p>
            <a:r>
              <a:rPr lang="en-US" dirty="0"/>
              <a:t>In this scenario, the routine just need to copy the data as it is from SD card to flash at &lt;&gt; address since the firmware received is basically in memory map format thus just copying to flash works fine, but the size of .bin file may be large in case some firmware data resides at very high addresses, thus all unnecessary intermediate bytes (which are of no use to firmware) will also be flashed causing unwanted resource consumption. </a:t>
            </a:r>
          </a:p>
        </p:txBody>
      </p:sp>
      <p:cxnSp>
        <p:nvCxnSpPr>
          <p:cNvPr id="14" name="Straight Connector 13">
            <a:extLst>
              <a:ext uri="{FF2B5EF4-FFF2-40B4-BE49-F238E27FC236}">
                <a16:creationId xmlns:a16="http://schemas.microsoft.com/office/drawing/2014/main" id="{593E3681-F8C0-31CF-BDC8-5A72D4600C70}"/>
              </a:ext>
            </a:extLst>
          </p:cNvPr>
          <p:cNvCxnSpPr/>
          <p:nvPr/>
        </p:nvCxnSpPr>
        <p:spPr>
          <a:xfrm>
            <a:off x="3132499" y="1855960"/>
            <a:ext cx="0" cy="5613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670953-52BE-ED52-533B-A2377B2DB844}"/>
              </a:ext>
            </a:extLst>
          </p:cNvPr>
          <p:cNvCxnSpPr/>
          <p:nvPr/>
        </p:nvCxnSpPr>
        <p:spPr>
          <a:xfrm>
            <a:off x="8861847" y="1854926"/>
            <a:ext cx="0" cy="56131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77DC5F8-FF6F-66E6-97CB-6E39A509C851}"/>
              </a:ext>
            </a:extLst>
          </p:cNvPr>
          <p:cNvSpPr txBox="1"/>
          <p:nvPr/>
        </p:nvSpPr>
        <p:spPr>
          <a:xfrm>
            <a:off x="1081888" y="6068612"/>
            <a:ext cx="7147712" cy="369332"/>
          </a:xfrm>
          <a:prstGeom prst="rect">
            <a:avLst/>
          </a:prstGeom>
          <a:noFill/>
        </p:spPr>
        <p:txBody>
          <a:bodyPr wrap="square" rtlCol="0">
            <a:spAutoFit/>
          </a:bodyPr>
          <a:lstStyle/>
          <a:p>
            <a:r>
              <a:rPr lang="en-US" dirty="0"/>
              <a:t>We’ll be using .bin format for firmware transfer for now.</a:t>
            </a:r>
          </a:p>
        </p:txBody>
      </p:sp>
    </p:spTree>
    <p:extLst>
      <p:ext uri="{BB962C8B-B14F-4D97-AF65-F5344CB8AC3E}">
        <p14:creationId xmlns:p14="http://schemas.microsoft.com/office/powerpoint/2010/main" val="3215169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073B8C-4A83-71E7-0CBE-A64B494F8ABA}"/>
              </a:ext>
            </a:extLst>
          </p:cNvPr>
          <p:cNvSpPr/>
          <p:nvPr/>
        </p:nvSpPr>
        <p:spPr>
          <a:xfrm>
            <a:off x="0" y="-1"/>
            <a:ext cx="4257675" cy="2697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FEF03B-5127-7707-E096-D1F28E0620CA}"/>
              </a:ext>
            </a:extLst>
          </p:cNvPr>
          <p:cNvSpPr txBox="1"/>
          <p:nvPr/>
        </p:nvSpPr>
        <p:spPr>
          <a:xfrm>
            <a:off x="5600700" y="222647"/>
            <a:ext cx="4705350" cy="369332"/>
          </a:xfrm>
          <a:prstGeom prst="rect">
            <a:avLst/>
          </a:prstGeom>
          <a:noFill/>
        </p:spPr>
        <p:txBody>
          <a:bodyPr wrap="square" rtlCol="0">
            <a:spAutoFit/>
          </a:bodyPr>
          <a:lstStyle/>
          <a:p>
            <a:r>
              <a:rPr lang="en-US" dirty="0">
                <a:solidFill>
                  <a:srgbClr val="FF0000"/>
                </a:solidFill>
              </a:rPr>
              <a:t>Bootloader’s transition to firmware :</a:t>
            </a:r>
          </a:p>
        </p:txBody>
      </p:sp>
      <p:sp>
        <p:nvSpPr>
          <p:cNvPr id="6" name="TextBox 5">
            <a:extLst>
              <a:ext uri="{FF2B5EF4-FFF2-40B4-BE49-F238E27FC236}">
                <a16:creationId xmlns:a16="http://schemas.microsoft.com/office/drawing/2014/main" id="{D0B369F7-B572-D2C1-E211-7606695F8048}"/>
              </a:ext>
            </a:extLst>
          </p:cNvPr>
          <p:cNvSpPr txBox="1"/>
          <p:nvPr/>
        </p:nvSpPr>
        <p:spPr>
          <a:xfrm>
            <a:off x="4933952" y="591979"/>
            <a:ext cx="6324600" cy="535531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During transitions, both program does something specific on their own side.</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Bootloader disables IRQs for avoiding overhead.</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Bootloader will relocate the IVT via accessing NVIC and setting the pointer to firmware’s IVT for more complex and peripheral interrupt handling.</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Bootloader will then set the stack pointer for firmware and then jump to the reset vector of the firmware.</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Firmware on its side during initialization will erase the entire SRAM for security measures via an assembly routine bypassing stack-based routine calling convention as done in C to avoid overwriting stack data during SRAM erasure.</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Firmware will call main() and pass control to it where it will enable interrupts depending on its requirements.</a:t>
            </a:r>
          </a:p>
        </p:txBody>
      </p:sp>
      <p:sp>
        <p:nvSpPr>
          <p:cNvPr id="7" name="TextBox 6">
            <a:extLst>
              <a:ext uri="{FF2B5EF4-FFF2-40B4-BE49-F238E27FC236}">
                <a16:creationId xmlns:a16="http://schemas.microsoft.com/office/drawing/2014/main" id="{79A08844-9384-9EC9-F680-E3253EB843C7}"/>
              </a:ext>
            </a:extLst>
          </p:cNvPr>
          <p:cNvSpPr txBox="1"/>
          <p:nvPr/>
        </p:nvSpPr>
        <p:spPr>
          <a:xfrm>
            <a:off x="161925" y="3034366"/>
            <a:ext cx="3933825" cy="1200329"/>
          </a:xfrm>
          <a:prstGeom prst="rect">
            <a:avLst/>
          </a:prstGeom>
          <a:noFill/>
        </p:spPr>
        <p:txBody>
          <a:bodyPr wrap="square" rtlCol="0">
            <a:spAutoFit/>
          </a:bodyPr>
          <a:lstStyle/>
          <a:p>
            <a:r>
              <a:rPr lang="en-US" dirty="0"/>
              <a:t>Linker script for receiver firmware must be carefully modified so that the .hex file contains address relative to &lt;&gt;, not 0x0800-0000. </a:t>
            </a:r>
          </a:p>
        </p:txBody>
      </p:sp>
      <p:sp>
        <p:nvSpPr>
          <p:cNvPr id="8" name="TextBox 7">
            <a:extLst>
              <a:ext uri="{FF2B5EF4-FFF2-40B4-BE49-F238E27FC236}">
                <a16:creationId xmlns:a16="http://schemas.microsoft.com/office/drawing/2014/main" id="{C93B33A8-7DCE-2103-6925-5E5063672091}"/>
              </a:ext>
            </a:extLst>
          </p:cNvPr>
          <p:cNvSpPr txBox="1"/>
          <p:nvPr/>
        </p:nvSpPr>
        <p:spPr>
          <a:xfrm>
            <a:off x="128587" y="4352925"/>
            <a:ext cx="4419600" cy="2031325"/>
          </a:xfrm>
          <a:prstGeom prst="rect">
            <a:avLst/>
          </a:prstGeom>
          <a:noFill/>
          <a:ln w="28575">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Receiver’s firmware share similarities with programmer node’s firmware in context of application specific routines, ISRs etc. Initialization routines like clock configuration, SPI 1 initialization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are handled by the custom bootloader, though resides at some higher address &lt;&gt; instead of 0x0800-0000.</a:t>
            </a:r>
          </a:p>
        </p:txBody>
      </p:sp>
      <p:grpSp>
        <p:nvGrpSpPr>
          <p:cNvPr id="10" name="Group 9">
            <a:extLst>
              <a:ext uri="{FF2B5EF4-FFF2-40B4-BE49-F238E27FC236}">
                <a16:creationId xmlns:a16="http://schemas.microsoft.com/office/drawing/2014/main" id="{5EE841F7-7251-5941-3A1A-8E8F81F207A7}"/>
              </a:ext>
            </a:extLst>
          </p:cNvPr>
          <p:cNvGrpSpPr/>
          <p:nvPr/>
        </p:nvGrpSpPr>
        <p:grpSpPr>
          <a:xfrm>
            <a:off x="161925" y="117895"/>
            <a:ext cx="4352925" cy="2697907"/>
            <a:chOff x="161925" y="117895"/>
            <a:chExt cx="4352925" cy="2697907"/>
          </a:xfrm>
        </p:grpSpPr>
        <p:pic>
          <p:nvPicPr>
            <p:cNvPr id="3" name="Picture 2">
              <a:extLst>
                <a:ext uri="{FF2B5EF4-FFF2-40B4-BE49-F238E27FC236}">
                  <a16:creationId xmlns:a16="http://schemas.microsoft.com/office/drawing/2014/main" id="{8B855475-136F-6075-D1C0-1DC9D5D35D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925" y="117895"/>
              <a:ext cx="4352925" cy="26979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28C359D-00EE-274E-D3CD-D076265CA27A}"/>
                </a:ext>
              </a:extLst>
            </p:cNvPr>
            <p:cNvSpPr txBox="1"/>
            <p:nvPr/>
          </p:nvSpPr>
          <p:spPr>
            <a:xfrm>
              <a:off x="2711419" y="991168"/>
              <a:ext cx="1589120" cy="307777"/>
            </a:xfrm>
            <a:prstGeom prst="rect">
              <a:avLst/>
            </a:prstGeom>
            <a:noFill/>
          </p:spPr>
          <p:txBody>
            <a:bodyPr wrap="square" rtlCol="0">
              <a:spAutoFit/>
            </a:bodyPr>
            <a:lstStyle/>
            <a:p>
              <a:r>
                <a:rPr lang="en-US" sz="1400" dirty="0"/>
                <a:t>Transition ahead</a:t>
              </a:r>
            </a:p>
          </p:txBody>
        </p:sp>
      </p:grpSp>
    </p:spTree>
    <p:extLst>
      <p:ext uri="{BB962C8B-B14F-4D97-AF65-F5344CB8AC3E}">
        <p14:creationId xmlns:p14="http://schemas.microsoft.com/office/powerpoint/2010/main" val="282019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FF0B3-A9E3-EB0D-3595-5655FE162A77}"/>
              </a:ext>
            </a:extLst>
          </p:cNvPr>
          <p:cNvSpPr txBox="1"/>
          <p:nvPr/>
        </p:nvSpPr>
        <p:spPr>
          <a:xfrm>
            <a:off x="591128" y="21296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firmware :</a:t>
            </a:r>
          </a:p>
        </p:txBody>
      </p:sp>
      <p:sp>
        <p:nvSpPr>
          <p:cNvPr id="3" name="TextBox 2">
            <a:extLst>
              <a:ext uri="{FF2B5EF4-FFF2-40B4-BE49-F238E27FC236}">
                <a16:creationId xmlns:a16="http://schemas.microsoft.com/office/drawing/2014/main" id="{C9EC12FC-BA2C-65B6-560A-DF4D4677A9A2}"/>
              </a:ext>
            </a:extLst>
          </p:cNvPr>
          <p:cNvSpPr txBox="1"/>
          <p:nvPr/>
        </p:nvSpPr>
        <p:spPr>
          <a:xfrm>
            <a:off x="591128" y="871545"/>
            <a:ext cx="10763250" cy="7294305"/>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Very light weight and application specific only like communicating with peripherals and doing computation. No need to take care of security and update routines each time reducing firmware size, transfer and update time.</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Written on top of reference provided by the custom bootloader achieving efficient resource management by avoiding repetitive inclusion of pseudo file system API routines, SPI routines etc.</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Auto communication state recovery by storing number of  received blocks(each of 1KB/2KB) into SD card after copying the block to SD card from SRAM via the pseudo file system API included in reference provided by custom bootloader, this critical information is sent to programmer node in response to communication state recovery query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Bootloader will use the entire SRAM for its own purpose like for stack and program data (.data/.</a:t>
            </a:r>
            <a:r>
              <a:rPr lang="en-US" dirty="0" err="1">
                <a:latin typeface="Calibri" panose="020F0502020204030204" pitchFamily="34" charset="0"/>
                <a:ea typeface="Calibri" panose="020F0502020204030204" pitchFamily="34" charset="0"/>
                <a:cs typeface="Calibri" panose="020F0502020204030204" pitchFamily="34" charset="0"/>
              </a:rPr>
              <a:t>bss</a:t>
            </a:r>
            <a:r>
              <a:rPr lang="en-US" dirty="0">
                <a:latin typeface="Calibri" panose="020F0502020204030204" pitchFamily="34" charset="0"/>
                <a:ea typeface="Calibri" panose="020F0502020204030204" pitchFamily="34" charset="0"/>
                <a:cs typeface="Calibri" panose="020F0502020204030204" pitchFamily="34" charset="0"/>
              </a:rPr>
              <a:t>) which will be cleared by firmware during its initialization(.</a:t>
            </a:r>
            <a:r>
              <a:rPr lang="en-US" dirty="0" err="1">
                <a:latin typeface="Calibri" panose="020F0502020204030204" pitchFamily="34" charset="0"/>
                <a:ea typeface="Calibri" panose="020F0502020204030204" pitchFamily="34" charset="0"/>
                <a:cs typeface="Calibri" panose="020F0502020204030204" pitchFamily="34" charset="0"/>
              </a:rPr>
              <a:t>init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thus the firmware must be designed with this capability of SRAM erasure to ensure no sensitive information of bootloader gets exposed to firmware which may include AES/HMAC/bootloader field keys etc.</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749852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87B696-1644-8245-3169-BD71C3F5C4D1}"/>
              </a:ext>
            </a:extLst>
          </p:cNvPr>
          <p:cNvSpPr txBox="1"/>
          <p:nvPr/>
        </p:nvSpPr>
        <p:spPr>
          <a:xfrm>
            <a:off x="449029" y="151456"/>
            <a:ext cx="5723947" cy="369332"/>
          </a:xfrm>
          <a:prstGeom prst="rect">
            <a:avLst/>
          </a:prstGeom>
          <a:noFill/>
        </p:spPr>
        <p:txBody>
          <a:bodyPr wrap="square" rtlCol="0">
            <a:spAutoFit/>
          </a:bodyPr>
          <a:lstStyle/>
          <a:p>
            <a:r>
              <a:rPr lang="en-US" dirty="0"/>
              <a:t>Receiver node firmware execution :</a:t>
            </a:r>
          </a:p>
        </p:txBody>
      </p:sp>
      <p:sp>
        <p:nvSpPr>
          <p:cNvPr id="6" name="TextBox 5">
            <a:extLst>
              <a:ext uri="{FF2B5EF4-FFF2-40B4-BE49-F238E27FC236}">
                <a16:creationId xmlns:a16="http://schemas.microsoft.com/office/drawing/2014/main" id="{EE2EF37D-1680-94C2-7444-EED62F180F0A}"/>
              </a:ext>
            </a:extLst>
          </p:cNvPr>
          <p:cNvSpPr txBox="1"/>
          <p:nvPr/>
        </p:nvSpPr>
        <p:spPr>
          <a:xfrm>
            <a:off x="406843" y="4977880"/>
            <a:ext cx="11363528" cy="1477328"/>
          </a:xfrm>
          <a:prstGeom prst="rect">
            <a:avLst/>
          </a:prstGeom>
          <a:noFill/>
          <a:ln w="19050">
            <a:solidFill>
              <a:schemeClr val="tx1"/>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Once the entire firmware has been received, byte 0 of sector 0 is marked using </a:t>
            </a:r>
            <a:r>
              <a:rPr lang="en-US" dirty="0" err="1">
                <a:latin typeface="Calibri" panose="020F0502020204030204" pitchFamily="34" charset="0"/>
                <a:ea typeface="Calibri" panose="020F0502020204030204" pitchFamily="34" charset="0"/>
                <a:cs typeface="Calibri" panose="020F0502020204030204" pitchFamily="34" charset="0"/>
              </a:rPr>
              <a:t>SetUpdate</a:t>
            </a:r>
            <a:r>
              <a:rPr lang="en-US" dirty="0">
                <a:latin typeface="Calibri" panose="020F0502020204030204" pitchFamily="34" charset="0"/>
                <a:ea typeface="Calibri" panose="020F0502020204030204" pitchFamily="34" charset="0"/>
                <a:cs typeface="Calibri" panose="020F0502020204030204" pitchFamily="34" charset="0"/>
              </a:rPr>
              <a:t>() of </a:t>
            </a:r>
            <a:r>
              <a:rPr lang="en-US" dirty="0" err="1">
                <a:latin typeface="Calibri" panose="020F0502020204030204" pitchFamily="34" charset="0"/>
                <a:ea typeface="Calibri" panose="020F0502020204030204" pitchFamily="34" charset="0"/>
                <a:cs typeface="Calibri" panose="020F0502020204030204" pitchFamily="34" charset="0"/>
              </a:rPr>
              <a:t>pFS</a:t>
            </a:r>
            <a:r>
              <a:rPr lang="en-US" dirty="0">
                <a:latin typeface="Calibri" panose="020F0502020204030204" pitchFamily="34" charset="0"/>
                <a:ea typeface="Calibri" panose="020F0502020204030204" pitchFamily="34" charset="0"/>
                <a:cs typeface="Calibri" panose="020F0502020204030204" pitchFamily="34" charset="0"/>
              </a:rPr>
              <a:t> API  followed by system reset which on next reboot informs custom bootloader to start firmware update. Note that this routine must be used in the firmware data reception handler build on top of J1939 protocol as incorrect usage may trigger an unwanted system update which may lead to data and firmware corruption if not handled properly.</a:t>
            </a:r>
          </a:p>
          <a:p>
            <a:pPr marL="285750" indent="-285750">
              <a:buFont typeface="Wingdings" panose="05000000000000000000" pitchFamily="2" charset="2"/>
              <a:buChar char="v"/>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8B69A5C-D274-7527-FF7C-AD957376DBCE}"/>
              </a:ext>
            </a:extLst>
          </p:cNvPr>
          <p:cNvSpPr txBox="1"/>
          <p:nvPr/>
        </p:nvSpPr>
        <p:spPr>
          <a:xfrm>
            <a:off x="406844" y="634481"/>
            <a:ext cx="11363527" cy="2031325"/>
          </a:xfrm>
          <a:prstGeom prst="rect">
            <a:avLst/>
          </a:prstGeom>
          <a:noFill/>
          <a:ln w="19050">
            <a:solidFill>
              <a:schemeClr val="accent4">
                <a:lumMod val="50000"/>
              </a:schemeClr>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First step of firmware execution after getting processor control is to check whether any communication was pending or not by looking at byte 0-3 (uint32_t) of sector 1, depending on which it responds to communication state recovery query raised by the programmer node. If communication is pending, it will wait for programmer’s query for communication state recovery, else it will continue with its normal operations, it may receive a query from programmer node during its normal operations if byte 0-3 are not marked (this indicates that programmer node is now involved in CAN communication and wants to update it).</a:t>
            </a:r>
          </a:p>
          <a:p>
            <a:endParaRPr lang="en-US" dirty="0"/>
          </a:p>
        </p:txBody>
      </p:sp>
      <p:sp>
        <p:nvSpPr>
          <p:cNvPr id="8" name="TextBox 7">
            <a:extLst>
              <a:ext uri="{FF2B5EF4-FFF2-40B4-BE49-F238E27FC236}">
                <a16:creationId xmlns:a16="http://schemas.microsoft.com/office/drawing/2014/main" id="{28C98466-B562-A5A2-5C37-E6E5F8BAB399}"/>
              </a:ext>
            </a:extLst>
          </p:cNvPr>
          <p:cNvSpPr txBox="1"/>
          <p:nvPr/>
        </p:nvSpPr>
        <p:spPr>
          <a:xfrm>
            <a:off x="406843" y="3363683"/>
            <a:ext cx="11363527" cy="923330"/>
          </a:xfrm>
          <a:prstGeom prst="rect">
            <a:avLst/>
          </a:prstGeom>
          <a:noFill/>
          <a:ln w="19050">
            <a:solidFill>
              <a:srgbClr val="FFC000"/>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Communication will either start from a resumed state or a fresh state, the entire firmware data received during this communication is stored directly into the firmware region of SD card.</a:t>
            </a:r>
          </a:p>
          <a:p>
            <a:endParaRPr lang="en-US" dirty="0"/>
          </a:p>
        </p:txBody>
      </p:sp>
      <p:sp>
        <p:nvSpPr>
          <p:cNvPr id="9" name="Arrow: Down 8">
            <a:extLst>
              <a:ext uri="{FF2B5EF4-FFF2-40B4-BE49-F238E27FC236}">
                <a16:creationId xmlns:a16="http://schemas.microsoft.com/office/drawing/2014/main" id="{BA29D424-9095-F3DC-E724-A6C5DA28712C}"/>
              </a:ext>
            </a:extLst>
          </p:cNvPr>
          <p:cNvSpPr/>
          <p:nvPr/>
        </p:nvSpPr>
        <p:spPr>
          <a:xfrm>
            <a:off x="5178490" y="2733869"/>
            <a:ext cx="531845" cy="557487"/>
          </a:xfrm>
          <a:prstGeom prst="downArrow">
            <a:avLst/>
          </a:prstGeom>
          <a:effectLst>
            <a:softEdge rad="31750"/>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C0DB0BF-8BF5-B3FB-CCC2-345D70DAA942}"/>
              </a:ext>
            </a:extLst>
          </p:cNvPr>
          <p:cNvSpPr/>
          <p:nvPr/>
        </p:nvSpPr>
        <p:spPr>
          <a:xfrm>
            <a:off x="5178490" y="4355040"/>
            <a:ext cx="531845" cy="557487"/>
          </a:xfrm>
          <a:prstGeom prst="downArrow">
            <a:avLst/>
          </a:prstGeom>
          <a:effectLst>
            <a:softEdge rad="31750"/>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673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B91CB-BA4D-3004-4458-FE57ED6FC57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l="1719" t="4316" r="750" b="3934"/>
          <a:stretch/>
        </p:blipFill>
        <p:spPr>
          <a:xfrm>
            <a:off x="0" y="0"/>
            <a:ext cx="12192000" cy="6858000"/>
          </a:xfrm>
          <a:prstGeom prst="rect">
            <a:avLst/>
          </a:prstGeom>
        </p:spPr>
      </p:pic>
      <p:sp>
        <p:nvSpPr>
          <p:cNvPr id="4" name="TextBox 3">
            <a:extLst>
              <a:ext uri="{FF2B5EF4-FFF2-40B4-BE49-F238E27FC236}">
                <a16:creationId xmlns:a16="http://schemas.microsoft.com/office/drawing/2014/main" id="{F53B8C3B-2BCA-3AF0-660E-4EFFFD3E7166}"/>
              </a:ext>
            </a:extLst>
          </p:cNvPr>
          <p:cNvSpPr txBox="1"/>
          <p:nvPr/>
        </p:nvSpPr>
        <p:spPr>
          <a:xfrm>
            <a:off x="0" y="6488668"/>
            <a:ext cx="1524000" cy="369332"/>
          </a:xfrm>
          <a:prstGeom prst="rect">
            <a:avLst/>
          </a:prstGeom>
          <a:noFill/>
        </p:spPr>
        <p:txBody>
          <a:bodyPr wrap="square" rtlCol="0">
            <a:spAutoFit/>
          </a:bodyPr>
          <a:lstStyle/>
          <a:p>
            <a:r>
              <a:rPr lang="en-US" dirty="0">
                <a:solidFill>
                  <a:schemeClr val="bg1"/>
                </a:solidFill>
              </a:rPr>
              <a:t>Slide 2 of N</a:t>
            </a:r>
          </a:p>
        </p:txBody>
      </p:sp>
    </p:spTree>
    <p:extLst>
      <p:ext uri="{BB962C8B-B14F-4D97-AF65-F5344CB8AC3E}">
        <p14:creationId xmlns:p14="http://schemas.microsoft.com/office/powerpoint/2010/main" val="338581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18C1FA-B701-61EE-6ADC-AB564CADC366}"/>
              </a:ext>
            </a:extLst>
          </p:cNvPr>
          <p:cNvSpPr txBox="1"/>
          <p:nvPr/>
        </p:nvSpPr>
        <p:spPr>
          <a:xfrm>
            <a:off x="2117004" y="108641"/>
            <a:ext cx="8086253" cy="369332"/>
          </a:xfrm>
          <a:prstGeom prst="rect">
            <a:avLst/>
          </a:prstGeom>
          <a:noFill/>
        </p:spPr>
        <p:txBody>
          <a:bodyPr wrap="square" rtlCol="0">
            <a:spAutoFit/>
          </a:bodyPr>
          <a:lstStyle/>
          <a:p>
            <a:r>
              <a:rPr lang="en-US" dirty="0"/>
              <a:t>Communication state recovery query and response CAN frame structure :</a:t>
            </a:r>
          </a:p>
        </p:txBody>
      </p:sp>
    </p:spTree>
    <p:extLst>
      <p:ext uri="{BB962C8B-B14F-4D97-AF65-F5344CB8AC3E}">
        <p14:creationId xmlns:p14="http://schemas.microsoft.com/office/powerpoint/2010/main" val="300792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7DF62-05F0-9918-CAE2-841E78B9FCE8}"/>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759695C4-120A-D6AE-53BD-5D25459EBACA}"/>
              </a:ext>
            </a:extLst>
          </p:cNvPr>
          <p:cNvGrpSpPr/>
          <p:nvPr/>
        </p:nvGrpSpPr>
        <p:grpSpPr>
          <a:xfrm>
            <a:off x="-9525" y="-18979"/>
            <a:ext cx="12201525" cy="6877852"/>
            <a:chOff x="-9525" y="-19852"/>
            <a:chExt cx="12201525" cy="6877852"/>
          </a:xfrm>
        </p:grpSpPr>
        <p:pic>
          <p:nvPicPr>
            <p:cNvPr id="23" name="Picture 22">
              <a:extLst>
                <a:ext uri="{FF2B5EF4-FFF2-40B4-BE49-F238E27FC236}">
                  <a16:creationId xmlns:a16="http://schemas.microsoft.com/office/drawing/2014/main" id="{26F86130-3957-1A6A-EE2A-6E82AEDD561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0AC8CE38-930E-37A1-86B4-8083CCAF62D0}"/>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8263E74F-E965-F8C5-4F95-9A24BCE0F971}"/>
                </a:ext>
              </a:extLst>
            </p:cNvPr>
            <p:cNvSpPr/>
            <p:nvPr/>
          </p:nvSpPr>
          <p:spPr>
            <a:xfrm>
              <a:off x="1896381" y="692600"/>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D33C81-F4F7-CBCC-438E-896EC5E501BB}"/>
                </a:ext>
              </a:extLst>
            </p:cNvPr>
            <p:cNvSpPr/>
            <p:nvPr/>
          </p:nvSpPr>
          <p:spPr>
            <a:xfrm>
              <a:off x="6589599" y="710891"/>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607C7BEC-331B-5CB0-3911-DBDE6CB29DF5}"/>
                </a:ext>
              </a:extLst>
            </p:cNvPr>
            <p:cNvSpPr txBox="1"/>
            <p:nvPr/>
          </p:nvSpPr>
          <p:spPr>
            <a:xfrm>
              <a:off x="2032109" y="2365036"/>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1510B83F-C233-9077-91FE-D4ADF2424DE8}"/>
                </a:ext>
              </a:extLst>
            </p:cNvPr>
            <p:cNvSpPr txBox="1"/>
            <p:nvPr/>
          </p:nvSpPr>
          <p:spPr>
            <a:xfrm>
              <a:off x="6697614" y="236503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AAB5AB61-266C-1EF8-2478-1984CAB5561B}"/>
                </a:ext>
              </a:extLst>
            </p:cNvPr>
            <p:cNvCxnSpPr>
              <a:cxnSpLocks/>
            </p:cNvCxnSpPr>
            <p:nvPr/>
          </p:nvCxnSpPr>
          <p:spPr>
            <a:xfrm>
              <a:off x="11345428" y="216167"/>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CEB552-3FC5-004B-C770-4E6AF2B667CD}"/>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6959BF8F-437F-A825-09FC-64D670E7C1C5}"/>
              </a:ext>
            </a:extLst>
          </p:cNvPr>
          <p:cNvGrpSpPr/>
          <p:nvPr/>
        </p:nvGrpSpPr>
        <p:grpSpPr>
          <a:xfrm>
            <a:off x="3477536" y="394024"/>
            <a:ext cx="3109905" cy="5417180"/>
            <a:chOff x="2166944" y="457200"/>
            <a:chExt cx="3109905" cy="5417180"/>
          </a:xfrm>
        </p:grpSpPr>
        <p:sp>
          <p:nvSpPr>
            <p:cNvPr id="40" name="TextBox 39">
              <a:extLst>
                <a:ext uri="{FF2B5EF4-FFF2-40B4-BE49-F238E27FC236}">
                  <a16:creationId xmlns:a16="http://schemas.microsoft.com/office/drawing/2014/main" id="{4C5F224D-3145-6AE0-CD5E-F40F12B3DFDD}"/>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AA7A0D46-EF42-E3C2-99AF-E63D4322853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p:grpSp>
          <p:nvGrpSpPr>
            <p:cNvPr id="156" name="Group 155">
              <a:extLst>
                <a:ext uri="{FF2B5EF4-FFF2-40B4-BE49-F238E27FC236}">
                  <a16:creationId xmlns:a16="http://schemas.microsoft.com/office/drawing/2014/main" id="{A8AE6F94-D3F9-AB17-75C1-2971931991C5}"/>
                </a:ext>
              </a:extLst>
            </p:cNvPr>
            <p:cNvGrpSpPr/>
            <p:nvPr/>
          </p:nvGrpSpPr>
          <p:grpSpPr>
            <a:xfrm>
              <a:off x="2166944" y="857250"/>
              <a:ext cx="3047988" cy="4648200"/>
              <a:chOff x="2166944" y="857250"/>
              <a:chExt cx="3047988" cy="4648200"/>
            </a:xfrm>
          </p:grpSpPr>
          <p:cxnSp>
            <p:nvCxnSpPr>
              <p:cNvPr id="36" name="Straight Connector 35">
                <a:extLst>
                  <a:ext uri="{FF2B5EF4-FFF2-40B4-BE49-F238E27FC236}">
                    <a16:creationId xmlns:a16="http://schemas.microsoft.com/office/drawing/2014/main" id="{6DA1C6BF-7F7B-F8F3-B7DB-698FD46D2A1E}"/>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1159A9-280F-8F83-707F-CE1187ED4D22}"/>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BEA2BC-513D-370A-8E69-19C4A17A51F7}"/>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F06F443-DFFD-7751-C82B-B56C9281E233}"/>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2728AFC-4525-4F80-E0AC-92E551B10BD9}"/>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CD18B66-13ED-EED9-F603-508DC15012DF}"/>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3903E07-D6B4-E58E-AADB-44C8C50285D4}"/>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125A018-7C7F-329A-5497-59BEA3B4AE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FA836A-ECFC-ABCD-D1DB-A0358A62C761}"/>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CEB2BD9-F700-88F6-669E-D9921667C375}"/>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2054FEA-EF66-B2A2-14E8-7C502D3A5BB0}"/>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C80FDB-5027-1081-A28A-9A4522475E4B}"/>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6D9D64C-0395-C18E-9E5D-A8AC562B8A59}"/>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9D025A3-F9C3-D427-00A7-00D8BB429A54}"/>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26B93B-E383-A45E-F099-5CCA4FDD6521}"/>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E0CDCA-6BCA-2E92-54E1-152F0BC1BBF6}"/>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0BC375A-B8D0-C4B3-12F3-BA4F8C9B5B16}"/>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240B206-00FB-8BA3-DC4A-02DDB2D2B7C5}"/>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538195E-05A3-89EE-ED4C-3D19DBBF8DDF}"/>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grpSp>
      </p:grpSp>
      <p:cxnSp>
        <p:nvCxnSpPr>
          <p:cNvPr id="3" name="Straight Connector 2">
            <a:extLst>
              <a:ext uri="{FF2B5EF4-FFF2-40B4-BE49-F238E27FC236}">
                <a16:creationId xmlns:a16="http://schemas.microsoft.com/office/drawing/2014/main" id="{C6DF4D90-BD3B-2507-38AE-EEA90BFA3E72}"/>
              </a:ext>
            </a:extLst>
          </p:cNvPr>
          <p:cNvCxnSpPr/>
          <p:nvPr/>
        </p:nvCxnSpPr>
        <p:spPr>
          <a:xfrm>
            <a:off x="1575303" y="4619418"/>
            <a:ext cx="6953061"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9985E33-3E01-8264-C52C-62CB84819D6E}"/>
              </a:ext>
            </a:extLst>
          </p:cNvPr>
          <p:cNvSpPr txBox="1"/>
          <p:nvPr/>
        </p:nvSpPr>
        <p:spPr>
          <a:xfrm>
            <a:off x="8173902" y="4652901"/>
            <a:ext cx="2121717" cy="738664"/>
          </a:xfrm>
          <a:prstGeom prst="rect">
            <a:avLst/>
          </a:prstGeom>
          <a:noFill/>
        </p:spPr>
        <p:txBody>
          <a:bodyPr wrap="square" rtlCol="0">
            <a:spAutoFit/>
          </a:bodyPr>
          <a:lstStyle/>
          <a:p>
            <a:r>
              <a:rPr lang="en-US" sz="1400" dirty="0">
                <a:solidFill>
                  <a:schemeClr val="accent1"/>
                </a:solidFill>
              </a:rPr>
              <a:t>Communication failed due to power failure/system reset</a:t>
            </a:r>
          </a:p>
        </p:txBody>
      </p:sp>
      <p:cxnSp>
        <p:nvCxnSpPr>
          <p:cNvPr id="6" name="Straight Connector 5">
            <a:extLst>
              <a:ext uri="{FF2B5EF4-FFF2-40B4-BE49-F238E27FC236}">
                <a16:creationId xmlns:a16="http://schemas.microsoft.com/office/drawing/2014/main" id="{D5AD1B2C-E795-08A1-2004-202E01F4AE54}"/>
              </a:ext>
            </a:extLst>
          </p:cNvPr>
          <p:cNvCxnSpPr>
            <a:cxnSpLocks/>
          </p:cNvCxnSpPr>
          <p:nvPr/>
        </p:nvCxnSpPr>
        <p:spPr>
          <a:xfrm>
            <a:off x="1575303" y="900993"/>
            <a:ext cx="6953061" cy="0"/>
          </a:xfrm>
          <a:prstGeom prst="line">
            <a:avLst/>
          </a:prstGeom>
          <a:ln w="28575">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EFC7B-CFA3-E898-272F-42B16E3D82F9}"/>
              </a:ext>
            </a:extLst>
          </p:cNvPr>
          <p:cNvCxnSpPr>
            <a:cxnSpLocks/>
          </p:cNvCxnSpPr>
          <p:nvPr/>
        </p:nvCxnSpPr>
        <p:spPr>
          <a:xfrm>
            <a:off x="1575303" y="1186743"/>
            <a:ext cx="6953061" cy="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5EFE2223-8E82-B770-0F17-223D87F5C677}"/>
              </a:ext>
            </a:extLst>
          </p:cNvPr>
          <p:cNvSpPr/>
          <p:nvPr/>
        </p:nvSpPr>
        <p:spPr>
          <a:xfrm>
            <a:off x="1022689" y="932507"/>
            <a:ext cx="851378" cy="3684760"/>
          </a:xfrm>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extrusionOk="0">
                <a:moveTo>
                  <a:pt x="833271" y="3684760"/>
                </a:moveTo>
                <a:cubicBezTo>
                  <a:pt x="745342" y="3478792"/>
                  <a:pt x="908722" y="3775682"/>
                  <a:pt x="697469" y="3521798"/>
                </a:cubicBezTo>
                <a:cubicBezTo>
                  <a:pt x="681524" y="3504943"/>
                  <a:pt x="661524" y="3494999"/>
                  <a:pt x="643149" y="3476531"/>
                </a:cubicBezTo>
                <a:cubicBezTo>
                  <a:pt x="631235" y="3460465"/>
                  <a:pt x="620552" y="3446031"/>
                  <a:pt x="606935" y="3431263"/>
                </a:cubicBezTo>
                <a:cubicBezTo>
                  <a:pt x="507460" y="3298018"/>
                  <a:pt x="606866" y="3432275"/>
                  <a:pt x="525454" y="3331675"/>
                </a:cubicBezTo>
                <a:cubicBezTo>
                  <a:pt x="504666" y="3304043"/>
                  <a:pt x="491975" y="3284306"/>
                  <a:pt x="471133" y="3259247"/>
                </a:cubicBezTo>
                <a:cubicBezTo>
                  <a:pt x="455569" y="3235186"/>
                  <a:pt x="454180" y="3204179"/>
                  <a:pt x="434919" y="3177766"/>
                </a:cubicBezTo>
                <a:cubicBezTo>
                  <a:pt x="422061" y="3157054"/>
                  <a:pt x="411038" y="3134201"/>
                  <a:pt x="398705" y="3114392"/>
                </a:cubicBezTo>
                <a:cubicBezTo>
                  <a:pt x="385684" y="3098390"/>
                  <a:pt x="372449" y="3080021"/>
                  <a:pt x="362491" y="3060071"/>
                </a:cubicBezTo>
                <a:cubicBezTo>
                  <a:pt x="340989" y="3018517"/>
                  <a:pt x="328857" y="2972615"/>
                  <a:pt x="308170" y="2933323"/>
                </a:cubicBezTo>
                <a:cubicBezTo>
                  <a:pt x="296371" y="2901370"/>
                  <a:pt x="282040" y="2879852"/>
                  <a:pt x="271957" y="2851842"/>
                </a:cubicBezTo>
                <a:cubicBezTo>
                  <a:pt x="233736" y="2742106"/>
                  <a:pt x="259566" y="2785413"/>
                  <a:pt x="208582" y="2688879"/>
                </a:cubicBezTo>
                <a:cubicBezTo>
                  <a:pt x="165581" y="2522885"/>
                  <a:pt x="185483" y="2680168"/>
                  <a:pt x="127101" y="2408222"/>
                </a:cubicBezTo>
                <a:cubicBezTo>
                  <a:pt x="120109" y="2380412"/>
                  <a:pt x="113258" y="2350475"/>
                  <a:pt x="99941" y="2317687"/>
                </a:cubicBezTo>
                <a:cubicBezTo>
                  <a:pt x="96984" y="2300098"/>
                  <a:pt x="95252" y="2281749"/>
                  <a:pt x="90887" y="2263366"/>
                </a:cubicBezTo>
                <a:cubicBezTo>
                  <a:pt x="88666" y="2243764"/>
                  <a:pt x="78128" y="2219697"/>
                  <a:pt x="72780" y="2199992"/>
                </a:cubicBezTo>
                <a:cubicBezTo>
                  <a:pt x="68233" y="2169033"/>
                  <a:pt x="66020" y="2137326"/>
                  <a:pt x="63727" y="2109457"/>
                </a:cubicBezTo>
                <a:cubicBezTo>
                  <a:pt x="58070" y="2076014"/>
                  <a:pt x="48905" y="2039891"/>
                  <a:pt x="45620" y="2009869"/>
                </a:cubicBezTo>
                <a:cubicBezTo>
                  <a:pt x="45316" y="1915573"/>
                  <a:pt x="37911" y="1782993"/>
                  <a:pt x="36566" y="1702051"/>
                </a:cubicBezTo>
                <a:cubicBezTo>
                  <a:pt x="26930" y="1652077"/>
                  <a:pt x="27724" y="1606824"/>
                  <a:pt x="18460" y="1557196"/>
                </a:cubicBezTo>
                <a:cubicBezTo>
                  <a:pt x="16946" y="1530940"/>
                  <a:pt x="13040" y="1502304"/>
                  <a:pt x="9406" y="1475715"/>
                </a:cubicBezTo>
                <a:cubicBezTo>
                  <a:pt x="-3067" y="1404378"/>
                  <a:pt x="2344" y="1347702"/>
                  <a:pt x="353" y="1276539"/>
                </a:cubicBezTo>
                <a:cubicBezTo>
                  <a:pt x="5394" y="1177162"/>
                  <a:pt x="15468" y="1028221"/>
                  <a:pt x="27513" y="914400"/>
                </a:cubicBezTo>
                <a:cubicBezTo>
                  <a:pt x="28908" y="899495"/>
                  <a:pt x="32417" y="887559"/>
                  <a:pt x="36566" y="869133"/>
                </a:cubicBezTo>
                <a:cubicBezTo>
                  <a:pt x="37290" y="831330"/>
                  <a:pt x="48347" y="802069"/>
                  <a:pt x="54673" y="760491"/>
                </a:cubicBezTo>
                <a:cubicBezTo>
                  <a:pt x="51112" y="730652"/>
                  <a:pt x="49753" y="697511"/>
                  <a:pt x="63727" y="669956"/>
                </a:cubicBezTo>
                <a:cubicBezTo>
                  <a:pt x="71578" y="651435"/>
                  <a:pt x="89756" y="631872"/>
                  <a:pt x="99941" y="615636"/>
                </a:cubicBezTo>
                <a:cubicBezTo>
                  <a:pt x="112037" y="597102"/>
                  <a:pt x="151174" y="538266"/>
                  <a:pt x="163315" y="516047"/>
                </a:cubicBezTo>
                <a:cubicBezTo>
                  <a:pt x="170843" y="495675"/>
                  <a:pt x="169563" y="480492"/>
                  <a:pt x="181422" y="461727"/>
                </a:cubicBezTo>
                <a:cubicBezTo>
                  <a:pt x="187109" y="453501"/>
                  <a:pt x="194155" y="444546"/>
                  <a:pt x="199529" y="434566"/>
                </a:cubicBezTo>
                <a:cubicBezTo>
                  <a:pt x="206799" y="418833"/>
                  <a:pt x="214319" y="403549"/>
                  <a:pt x="226689" y="389299"/>
                </a:cubicBezTo>
                <a:cubicBezTo>
                  <a:pt x="236458" y="379954"/>
                  <a:pt x="244530" y="372449"/>
                  <a:pt x="253850" y="362139"/>
                </a:cubicBezTo>
                <a:cubicBezTo>
                  <a:pt x="256222" y="362353"/>
                  <a:pt x="305364" y="279653"/>
                  <a:pt x="317224" y="271604"/>
                </a:cubicBezTo>
                <a:cubicBezTo>
                  <a:pt x="324143" y="266268"/>
                  <a:pt x="333901" y="266317"/>
                  <a:pt x="344384" y="262550"/>
                </a:cubicBezTo>
                <a:cubicBezTo>
                  <a:pt x="428669" y="159647"/>
                  <a:pt x="324688" y="274723"/>
                  <a:pt x="398705" y="208230"/>
                </a:cubicBezTo>
                <a:cubicBezTo>
                  <a:pt x="431956" y="172582"/>
                  <a:pt x="417441" y="178813"/>
                  <a:pt x="443972" y="144855"/>
                </a:cubicBezTo>
                <a:cubicBezTo>
                  <a:pt x="475869" y="96794"/>
                  <a:pt x="450632" y="130227"/>
                  <a:pt x="498293" y="99588"/>
                </a:cubicBezTo>
                <a:cubicBezTo>
                  <a:pt x="505945" y="91108"/>
                  <a:pt x="516794" y="79273"/>
                  <a:pt x="525454" y="72428"/>
                </a:cubicBezTo>
                <a:cubicBezTo>
                  <a:pt x="534850" y="67664"/>
                  <a:pt x="545752" y="68371"/>
                  <a:pt x="552614" y="63374"/>
                </a:cubicBezTo>
                <a:cubicBezTo>
                  <a:pt x="564046" y="59404"/>
                  <a:pt x="571327" y="50164"/>
                  <a:pt x="579774" y="45267"/>
                </a:cubicBezTo>
                <a:cubicBezTo>
                  <a:pt x="589350" y="41406"/>
                  <a:pt x="597732" y="37998"/>
                  <a:pt x="606935" y="36214"/>
                </a:cubicBezTo>
                <a:cubicBezTo>
                  <a:pt x="626012" y="30090"/>
                  <a:pt x="635434" y="21333"/>
                  <a:pt x="652202" y="18107"/>
                </a:cubicBezTo>
                <a:cubicBezTo>
                  <a:pt x="669319" y="13422"/>
                  <a:pt x="738539" y="2465"/>
                  <a:pt x="751790" y="0"/>
                </a:cubicBezTo>
                <a:cubicBezTo>
                  <a:pt x="787163" y="8021"/>
                  <a:pt x="835081" y="-16253"/>
                  <a:pt x="842325" y="18107"/>
                </a:cubicBezTo>
                <a:cubicBezTo>
                  <a:pt x="846429" y="29338"/>
                  <a:pt x="849929" y="38624"/>
                  <a:pt x="851378"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399754EF-E644-994E-B92B-B8AEE5E4F485}"/>
              </a:ext>
            </a:extLst>
          </p:cNvPr>
          <p:cNvSpPr/>
          <p:nvPr/>
        </p:nvSpPr>
        <p:spPr>
          <a:xfrm>
            <a:off x="2218099" y="93250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DE20A26-E50C-C8FC-4C4D-BA659EC34228}"/>
              </a:ext>
            </a:extLst>
          </p:cNvPr>
          <p:cNvSpPr/>
          <p:nvPr/>
        </p:nvSpPr>
        <p:spPr>
          <a:xfrm>
            <a:off x="1376127" y="1222218"/>
            <a:ext cx="488887"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7728B9B-B2AB-7524-AB2F-7EC94FCF9C0D}"/>
              </a:ext>
            </a:extLst>
          </p:cNvPr>
          <p:cNvSpPr/>
          <p:nvPr/>
        </p:nvSpPr>
        <p:spPr>
          <a:xfrm flipH="1">
            <a:off x="8141490" y="940982"/>
            <a:ext cx="684747" cy="3684760"/>
          </a:xfrm>
          <a:custGeom>
            <a:avLst/>
            <a:gdLst>
              <a:gd name="connsiteX0" fmla="*/ 670183 w 684747"/>
              <a:gd name="connsiteY0" fmla="*/ 3684760 h 3684760"/>
              <a:gd name="connsiteX1" fmla="*/ 560960 w 684747"/>
              <a:gd name="connsiteY1" fmla="*/ 3521798 h 3684760"/>
              <a:gd name="connsiteX2" fmla="*/ 517272 w 684747"/>
              <a:gd name="connsiteY2" fmla="*/ 3476531 h 3684760"/>
              <a:gd name="connsiteX3" fmla="*/ 488146 w 684747"/>
              <a:gd name="connsiteY3" fmla="*/ 3431263 h 3684760"/>
              <a:gd name="connsiteX4" fmla="*/ 422612 w 684747"/>
              <a:gd name="connsiteY4" fmla="*/ 3331675 h 3684760"/>
              <a:gd name="connsiteX5" fmla="*/ 378923 w 684747"/>
              <a:gd name="connsiteY5" fmla="*/ 3259247 h 3684760"/>
              <a:gd name="connsiteX6" fmla="*/ 349797 w 684747"/>
              <a:gd name="connsiteY6" fmla="*/ 3177766 h 3684760"/>
              <a:gd name="connsiteX7" fmla="*/ 320670 w 684747"/>
              <a:gd name="connsiteY7" fmla="*/ 3114392 h 3684760"/>
              <a:gd name="connsiteX8" fmla="*/ 291544 w 684747"/>
              <a:gd name="connsiteY8" fmla="*/ 3060071 h 3684760"/>
              <a:gd name="connsiteX9" fmla="*/ 247855 w 684747"/>
              <a:gd name="connsiteY9" fmla="*/ 2933323 h 3684760"/>
              <a:gd name="connsiteX10" fmla="*/ 218729 w 684747"/>
              <a:gd name="connsiteY10" fmla="*/ 2851842 h 3684760"/>
              <a:gd name="connsiteX11" fmla="*/ 167758 w 684747"/>
              <a:gd name="connsiteY11" fmla="*/ 2688879 h 3684760"/>
              <a:gd name="connsiteX12" fmla="*/ 102224 w 684747"/>
              <a:gd name="connsiteY12" fmla="*/ 2408222 h 3684760"/>
              <a:gd name="connsiteX13" fmla="*/ 80380 w 684747"/>
              <a:gd name="connsiteY13" fmla="*/ 2317687 h 3684760"/>
              <a:gd name="connsiteX14" fmla="*/ 73098 w 684747"/>
              <a:gd name="connsiteY14" fmla="*/ 2263366 h 3684760"/>
              <a:gd name="connsiteX15" fmla="*/ 58535 w 684747"/>
              <a:gd name="connsiteY15" fmla="*/ 2199992 h 3684760"/>
              <a:gd name="connsiteX16" fmla="*/ 51254 w 684747"/>
              <a:gd name="connsiteY16" fmla="*/ 2109457 h 3684760"/>
              <a:gd name="connsiteX17" fmla="*/ 36691 w 684747"/>
              <a:gd name="connsiteY17" fmla="*/ 2009869 h 3684760"/>
              <a:gd name="connsiteX18" fmla="*/ 29409 w 684747"/>
              <a:gd name="connsiteY18" fmla="*/ 1702051 h 3684760"/>
              <a:gd name="connsiteX19" fmla="*/ 14847 w 684747"/>
              <a:gd name="connsiteY19" fmla="*/ 1557196 h 3684760"/>
              <a:gd name="connsiteX20" fmla="*/ 7565 w 684747"/>
              <a:gd name="connsiteY20" fmla="*/ 1475715 h 3684760"/>
              <a:gd name="connsiteX21" fmla="*/ 283 w 684747"/>
              <a:gd name="connsiteY21" fmla="*/ 1276539 h 3684760"/>
              <a:gd name="connsiteX22" fmla="*/ 22128 w 684747"/>
              <a:gd name="connsiteY22" fmla="*/ 914400 h 3684760"/>
              <a:gd name="connsiteX23" fmla="*/ 29409 w 684747"/>
              <a:gd name="connsiteY23" fmla="*/ 869133 h 3684760"/>
              <a:gd name="connsiteX24" fmla="*/ 43972 w 684747"/>
              <a:gd name="connsiteY24" fmla="*/ 760491 h 3684760"/>
              <a:gd name="connsiteX25" fmla="*/ 51254 w 684747"/>
              <a:gd name="connsiteY25" fmla="*/ 669956 h 3684760"/>
              <a:gd name="connsiteX26" fmla="*/ 80380 w 684747"/>
              <a:gd name="connsiteY26" fmla="*/ 615636 h 3684760"/>
              <a:gd name="connsiteX27" fmla="*/ 131351 w 684747"/>
              <a:gd name="connsiteY27" fmla="*/ 516047 h 3684760"/>
              <a:gd name="connsiteX28" fmla="*/ 145914 w 684747"/>
              <a:gd name="connsiteY28" fmla="*/ 461727 h 3684760"/>
              <a:gd name="connsiteX29" fmla="*/ 160477 w 684747"/>
              <a:gd name="connsiteY29" fmla="*/ 434566 h 3684760"/>
              <a:gd name="connsiteX30" fmla="*/ 182321 w 684747"/>
              <a:gd name="connsiteY30" fmla="*/ 389299 h 3684760"/>
              <a:gd name="connsiteX31" fmla="*/ 204166 w 684747"/>
              <a:gd name="connsiteY31" fmla="*/ 362139 h 3684760"/>
              <a:gd name="connsiteX32" fmla="*/ 255137 w 684747"/>
              <a:gd name="connsiteY32" fmla="*/ 271604 h 3684760"/>
              <a:gd name="connsiteX33" fmla="*/ 276981 w 684747"/>
              <a:gd name="connsiteY33" fmla="*/ 262550 h 3684760"/>
              <a:gd name="connsiteX34" fmla="*/ 320670 w 684747"/>
              <a:gd name="connsiteY34" fmla="*/ 208230 h 3684760"/>
              <a:gd name="connsiteX35" fmla="*/ 357078 w 684747"/>
              <a:gd name="connsiteY35" fmla="*/ 144855 h 3684760"/>
              <a:gd name="connsiteX36" fmla="*/ 400767 w 684747"/>
              <a:gd name="connsiteY36" fmla="*/ 99588 h 3684760"/>
              <a:gd name="connsiteX37" fmla="*/ 422612 w 684747"/>
              <a:gd name="connsiteY37" fmla="*/ 72428 h 3684760"/>
              <a:gd name="connsiteX38" fmla="*/ 444456 w 684747"/>
              <a:gd name="connsiteY38" fmla="*/ 63374 h 3684760"/>
              <a:gd name="connsiteX39" fmla="*/ 466301 w 684747"/>
              <a:gd name="connsiteY39" fmla="*/ 45267 h 3684760"/>
              <a:gd name="connsiteX40" fmla="*/ 488146 w 684747"/>
              <a:gd name="connsiteY40" fmla="*/ 36214 h 3684760"/>
              <a:gd name="connsiteX41" fmla="*/ 524553 w 684747"/>
              <a:gd name="connsiteY41" fmla="*/ 18107 h 3684760"/>
              <a:gd name="connsiteX42" fmla="*/ 604650 w 684747"/>
              <a:gd name="connsiteY42" fmla="*/ 0 h 3684760"/>
              <a:gd name="connsiteX43" fmla="*/ 677465 w 684747"/>
              <a:gd name="connsiteY43" fmla="*/ 18107 h 3684760"/>
              <a:gd name="connsiteX44" fmla="*/ 684747 w 684747"/>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84747" h="3684760" extrusionOk="0">
                <a:moveTo>
                  <a:pt x="670183" y="3684760"/>
                </a:moveTo>
                <a:cubicBezTo>
                  <a:pt x="575605" y="3518666"/>
                  <a:pt x="735211" y="3783703"/>
                  <a:pt x="560960" y="3521798"/>
                </a:cubicBezTo>
                <a:cubicBezTo>
                  <a:pt x="547677" y="3506015"/>
                  <a:pt x="533962" y="3496663"/>
                  <a:pt x="517272" y="3476531"/>
                </a:cubicBezTo>
                <a:cubicBezTo>
                  <a:pt x="507556" y="3461119"/>
                  <a:pt x="501346" y="3447270"/>
                  <a:pt x="488146" y="3431263"/>
                </a:cubicBezTo>
                <a:cubicBezTo>
                  <a:pt x="408528" y="3292000"/>
                  <a:pt x="490060" y="3443319"/>
                  <a:pt x="422612" y="3331675"/>
                </a:cubicBezTo>
                <a:cubicBezTo>
                  <a:pt x="403728" y="3302596"/>
                  <a:pt x="392459" y="3285047"/>
                  <a:pt x="378923" y="3259247"/>
                </a:cubicBezTo>
                <a:cubicBezTo>
                  <a:pt x="365559" y="3237546"/>
                  <a:pt x="366488" y="3204178"/>
                  <a:pt x="349797" y="3177766"/>
                </a:cubicBezTo>
                <a:cubicBezTo>
                  <a:pt x="336040" y="3158661"/>
                  <a:pt x="329786" y="3132628"/>
                  <a:pt x="320670" y="3114392"/>
                </a:cubicBezTo>
                <a:cubicBezTo>
                  <a:pt x="309838" y="3098458"/>
                  <a:pt x="299627" y="3080086"/>
                  <a:pt x="291544" y="3060071"/>
                </a:cubicBezTo>
                <a:cubicBezTo>
                  <a:pt x="273069" y="3018052"/>
                  <a:pt x="264904" y="2972678"/>
                  <a:pt x="247855" y="2933323"/>
                </a:cubicBezTo>
                <a:cubicBezTo>
                  <a:pt x="238384" y="2900596"/>
                  <a:pt x="232297" y="2878396"/>
                  <a:pt x="218729" y="2851842"/>
                </a:cubicBezTo>
                <a:cubicBezTo>
                  <a:pt x="176546" y="2741728"/>
                  <a:pt x="208755" y="2787614"/>
                  <a:pt x="167758" y="2688879"/>
                </a:cubicBezTo>
                <a:cubicBezTo>
                  <a:pt x="132709" y="2522836"/>
                  <a:pt x="138903" y="2676854"/>
                  <a:pt x="102224" y="2408222"/>
                </a:cubicBezTo>
                <a:cubicBezTo>
                  <a:pt x="95524" y="2378711"/>
                  <a:pt x="90485" y="2349803"/>
                  <a:pt x="80380" y="2317687"/>
                </a:cubicBezTo>
                <a:cubicBezTo>
                  <a:pt x="79382" y="2300258"/>
                  <a:pt x="77236" y="2282969"/>
                  <a:pt x="73098" y="2263366"/>
                </a:cubicBezTo>
                <a:cubicBezTo>
                  <a:pt x="72226" y="2244017"/>
                  <a:pt x="62951" y="2220209"/>
                  <a:pt x="58535" y="2199992"/>
                </a:cubicBezTo>
                <a:cubicBezTo>
                  <a:pt x="52343" y="2167892"/>
                  <a:pt x="53033" y="2137678"/>
                  <a:pt x="51254" y="2109457"/>
                </a:cubicBezTo>
                <a:cubicBezTo>
                  <a:pt x="45113" y="2075947"/>
                  <a:pt x="40721" y="2035744"/>
                  <a:pt x="36691" y="2009869"/>
                </a:cubicBezTo>
                <a:cubicBezTo>
                  <a:pt x="46492" y="1926496"/>
                  <a:pt x="30644" y="1788190"/>
                  <a:pt x="29409" y="1702051"/>
                </a:cubicBezTo>
                <a:cubicBezTo>
                  <a:pt x="20556" y="1652349"/>
                  <a:pt x="21907" y="1605421"/>
                  <a:pt x="14847" y="1557196"/>
                </a:cubicBezTo>
                <a:cubicBezTo>
                  <a:pt x="16546" y="1532109"/>
                  <a:pt x="12364" y="1500678"/>
                  <a:pt x="7565" y="1475715"/>
                </a:cubicBezTo>
                <a:cubicBezTo>
                  <a:pt x="646" y="1406974"/>
                  <a:pt x="4164" y="1349388"/>
                  <a:pt x="283" y="1276539"/>
                </a:cubicBezTo>
                <a:cubicBezTo>
                  <a:pt x="4450" y="1175058"/>
                  <a:pt x="10583" y="1020089"/>
                  <a:pt x="22128" y="914400"/>
                </a:cubicBezTo>
                <a:cubicBezTo>
                  <a:pt x="23407" y="901436"/>
                  <a:pt x="26680" y="885570"/>
                  <a:pt x="29409" y="869133"/>
                </a:cubicBezTo>
                <a:cubicBezTo>
                  <a:pt x="29725" y="831575"/>
                  <a:pt x="38498" y="801810"/>
                  <a:pt x="43972" y="760491"/>
                </a:cubicBezTo>
                <a:cubicBezTo>
                  <a:pt x="40772" y="730603"/>
                  <a:pt x="37794" y="697156"/>
                  <a:pt x="51254" y="669956"/>
                </a:cubicBezTo>
                <a:cubicBezTo>
                  <a:pt x="57754" y="651302"/>
                  <a:pt x="71344" y="633077"/>
                  <a:pt x="80380" y="615636"/>
                </a:cubicBezTo>
                <a:cubicBezTo>
                  <a:pt x="90536" y="597126"/>
                  <a:pt x="123498" y="536501"/>
                  <a:pt x="131351" y="516047"/>
                </a:cubicBezTo>
                <a:cubicBezTo>
                  <a:pt x="137239" y="494911"/>
                  <a:pt x="136560" y="479510"/>
                  <a:pt x="145914" y="461727"/>
                </a:cubicBezTo>
                <a:cubicBezTo>
                  <a:pt x="149980" y="454540"/>
                  <a:pt x="156389" y="444846"/>
                  <a:pt x="160477" y="434566"/>
                </a:cubicBezTo>
                <a:cubicBezTo>
                  <a:pt x="165279" y="418579"/>
                  <a:pt x="169854" y="403757"/>
                  <a:pt x="182321" y="389299"/>
                </a:cubicBezTo>
                <a:cubicBezTo>
                  <a:pt x="189545" y="379506"/>
                  <a:pt x="197414" y="372306"/>
                  <a:pt x="204166" y="362139"/>
                </a:cubicBezTo>
                <a:cubicBezTo>
                  <a:pt x="205764" y="360997"/>
                  <a:pt x="245957" y="279933"/>
                  <a:pt x="255137" y="271604"/>
                </a:cubicBezTo>
                <a:cubicBezTo>
                  <a:pt x="260260" y="266945"/>
                  <a:pt x="269204" y="265828"/>
                  <a:pt x="276981" y="262550"/>
                </a:cubicBezTo>
                <a:cubicBezTo>
                  <a:pt x="342776" y="163480"/>
                  <a:pt x="261977" y="275259"/>
                  <a:pt x="320670" y="208230"/>
                </a:cubicBezTo>
                <a:cubicBezTo>
                  <a:pt x="347306" y="173694"/>
                  <a:pt x="336091" y="176878"/>
                  <a:pt x="357078" y="144855"/>
                </a:cubicBezTo>
                <a:cubicBezTo>
                  <a:pt x="384229" y="99451"/>
                  <a:pt x="361983" y="130477"/>
                  <a:pt x="400767" y="99588"/>
                </a:cubicBezTo>
                <a:cubicBezTo>
                  <a:pt x="406010" y="91045"/>
                  <a:pt x="414894" y="79420"/>
                  <a:pt x="422612" y="72428"/>
                </a:cubicBezTo>
                <a:cubicBezTo>
                  <a:pt x="429366" y="67268"/>
                  <a:pt x="438876" y="68201"/>
                  <a:pt x="444456" y="63374"/>
                </a:cubicBezTo>
                <a:cubicBezTo>
                  <a:pt x="452950" y="58859"/>
                  <a:pt x="459422" y="50156"/>
                  <a:pt x="466301" y="45267"/>
                </a:cubicBezTo>
                <a:cubicBezTo>
                  <a:pt x="474364" y="41468"/>
                  <a:pt x="480785" y="38543"/>
                  <a:pt x="488146" y="36214"/>
                </a:cubicBezTo>
                <a:cubicBezTo>
                  <a:pt x="503486" y="30172"/>
                  <a:pt x="510791" y="21283"/>
                  <a:pt x="524553" y="18107"/>
                </a:cubicBezTo>
                <a:cubicBezTo>
                  <a:pt x="537702" y="13379"/>
                  <a:pt x="592751" y="3523"/>
                  <a:pt x="604650" y="0"/>
                </a:cubicBezTo>
                <a:cubicBezTo>
                  <a:pt x="635556" y="8571"/>
                  <a:pt x="671913" y="-15810"/>
                  <a:pt x="677465" y="18107"/>
                </a:cubicBezTo>
                <a:cubicBezTo>
                  <a:pt x="679859" y="29061"/>
                  <a:pt x="683942" y="37399"/>
                  <a:pt x="684747"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C87B889-2311-3AF1-2920-6A849F843689}"/>
              </a:ext>
            </a:extLst>
          </p:cNvPr>
          <p:cNvSpPr/>
          <p:nvPr/>
        </p:nvSpPr>
        <p:spPr>
          <a:xfrm flipH="1">
            <a:off x="8110417" y="1211659"/>
            <a:ext cx="483296"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C580DB-E972-D86A-F254-269524F132FF}"/>
              </a:ext>
            </a:extLst>
          </p:cNvPr>
          <p:cNvSpPr txBox="1"/>
          <p:nvPr/>
        </p:nvSpPr>
        <p:spPr>
          <a:xfrm>
            <a:off x="9217273" y="869173"/>
            <a:ext cx="2021250" cy="307777"/>
          </a:xfrm>
          <a:prstGeom prst="rect">
            <a:avLst/>
          </a:prstGeom>
          <a:noFill/>
          <a:ln>
            <a:solidFill>
              <a:srgbClr val="FFC000"/>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Reboot on power failure</a:t>
            </a:r>
          </a:p>
        </p:txBody>
      </p:sp>
      <p:cxnSp>
        <p:nvCxnSpPr>
          <p:cNvPr id="20" name="Straight Connector 19">
            <a:extLst>
              <a:ext uri="{FF2B5EF4-FFF2-40B4-BE49-F238E27FC236}">
                <a16:creationId xmlns:a16="http://schemas.microsoft.com/office/drawing/2014/main" id="{C4EC48DE-F033-DA07-9C0B-8A33850D4F5B}"/>
              </a:ext>
            </a:extLst>
          </p:cNvPr>
          <p:cNvCxnSpPr>
            <a:stCxn id="16" idx="35"/>
          </p:cNvCxnSpPr>
          <p:nvPr/>
        </p:nvCxnSpPr>
        <p:spPr>
          <a:xfrm flipV="1">
            <a:off x="8469159" y="1043868"/>
            <a:ext cx="765601" cy="41969"/>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CC8F26-3544-653D-82F4-B945B1AF55B1}"/>
              </a:ext>
            </a:extLst>
          </p:cNvPr>
          <p:cNvSpPr txBox="1"/>
          <p:nvPr/>
        </p:nvSpPr>
        <p:spPr>
          <a:xfrm>
            <a:off x="9234760" y="2109457"/>
            <a:ext cx="1868621" cy="523220"/>
          </a:xfrm>
          <a:prstGeom prst="rect">
            <a:avLst/>
          </a:prstGeom>
          <a:noFill/>
          <a:ln>
            <a:solidFill>
              <a:schemeClr val="accent4">
                <a:lumMod val="50000"/>
              </a:schemeClr>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Communication state recovery</a:t>
            </a:r>
          </a:p>
        </p:txBody>
      </p:sp>
      <p:cxnSp>
        <p:nvCxnSpPr>
          <p:cNvPr id="22" name="Straight Connector 21">
            <a:extLst>
              <a:ext uri="{FF2B5EF4-FFF2-40B4-BE49-F238E27FC236}">
                <a16:creationId xmlns:a16="http://schemas.microsoft.com/office/drawing/2014/main" id="{3152F55E-6AFC-B738-9144-9D5628DFE4FF}"/>
              </a:ext>
            </a:extLst>
          </p:cNvPr>
          <p:cNvCxnSpPr>
            <a:cxnSpLocks/>
            <a:stCxn id="17" idx="8"/>
          </p:cNvCxnSpPr>
          <p:nvPr/>
        </p:nvCxnSpPr>
        <p:spPr>
          <a:xfrm>
            <a:off x="8531064" y="1800134"/>
            <a:ext cx="686209" cy="48066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08EB4E1-7706-AEEC-B6C9-13D23B027A95}"/>
              </a:ext>
            </a:extLst>
          </p:cNvPr>
          <p:cNvSpPr txBox="1"/>
          <p:nvPr/>
        </p:nvSpPr>
        <p:spPr>
          <a:xfrm>
            <a:off x="9217273" y="1415725"/>
            <a:ext cx="1952038" cy="523220"/>
          </a:xfrm>
          <a:prstGeom prst="rect">
            <a:avLst/>
          </a:prstGeom>
          <a:noFill/>
          <a:ln>
            <a:solidFill>
              <a:schemeClr val="accent5"/>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Normal communication flow</a:t>
            </a:r>
          </a:p>
        </p:txBody>
      </p:sp>
      <p:cxnSp>
        <p:nvCxnSpPr>
          <p:cNvPr id="35" name="Straight Connector 34">
            <a:extLst>
              <a:ext uri="{FF2B5EF4-FFF2-40B4-BE49-F238E27FC236}">
                <a16:creationId xmlns:a16="http://schemas.microsoft.com/office/drawing/2014/main" id="{B3495D5F-EFE0-A165-2C4B-F614BB91E485}"/>
              </a:ext>
            </a:extLst>
          </p:cNvPr>
          <p:cNvCxnSpPr>
            <a:cxnSpLocks/>
          </p:cNvCxnSpPr>
          <p:nvPr/>
        </p:nvCxnSpPr>
        <p:spPr>
          <a:xfrm>
            <a:off x="4999147" y="1501794"/>
            <a:ext cx="4209890" cy="11067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0884CCA0-4C93-6C2E-A329-2DA31C202AC9}"/>
              </a:ext>
            </a:extLst>
          </p:cNvPr>
          <p:cNvSpPr/>
          <p:nvPr/>
        </p:nvSpPr>
        <p:spPr>
          <a:xfrm>
            <a:off x="7847855" y="92194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6973543-32D0-1C21-F41C-CDE60F37EC5B}"/>
              </a:ext>
            </a:extLst>
          </p:cNvPr>
          <p:cNvSpPr txBox="1"/>
          <p:nvPr/>
        </p:nvSpPr>
        <p:spPr>
          <a:xfrm flipH="1">
            <a:off x="2019913" y="1606217"/>
            <a:ext cx="1172191" cy="523220"/>
          </a:xfrm>
          <a:prstGeom prst="rect">
            <a:avLst/>
          </a:prstGeom>
          <a:noFill/>
          <a:ln>
            <a:solidFill>
              <a:srgbClr val="FFFF00"/>
            </a:solidFill>
          </a:ln>
        </p:spPr>
        <p:txBody>
          <a:bodyPr wrap="square" rtlCol="0">
            <a:spAutoFit/>
          </a:bodyPr>
          <a:lstStyle/>
          <a:p>
            <a:r>
              <a:rPr lang="en-US" sz="1400" dirty="0">
                <a:solidFill>
                  <a:schemeClr val="accent1"/>
                </a:solidFill>
              </a:rPr>
              <a:t>Recovery decision</a:t>
            </a:r>
          </a:p>
        </p:txBody>
      </p:sp>
      <p:cxnSp>
        <p:nvCxnSpPr>
          <p:cNvPr id="43" name="Straight Arrow Connector 42">
            <a:extLst>
              <a:ext uri="{FF2B5EF4-FFF2-40B4-BE49-F238E27FC236}">
                <a16:creationId xmlns:a16="http://schemas.microsoft.com/office/drawing/2014/main" id="{714C5797-3DE9-55E7-A3ED-7B4174C35595}"/>
              </a:ext>
            </a:extLst>
          </p:cNvPr>
          <p:cNvCxnSpPr/>
          <p:nvPr/>
        </p:nvCxnSpPr>
        <p:spPr>
          <a:xfrm>
            <a:off x="2426329" y="1211659"/>
            <a:ext cx="0" cy="3945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60C5C4-EC0B-4A07-5FD0-C5EF08E7C06C}"/>
              </a:ext>
            </a:extLst>
          </p:cNvPr>
          <p:cNvSpPr txBox="1"/>
          <p:nvPr/>
        </p:nvSpPr>
        <p:spPr>
          <a:xfrm>
            <a:off x="2032109" y="6092982"/>
            <a:ext cx="4866632" cy="646331"/>
          </a:xfrm>
          <a:prstGeom prst="rect">
            <a:avLst/>
          </a:prstGeom>
          <a:noFill/>
        </p:spPr>
        <p:txBody>
          <a:bodyPr wrap="square" rtlCol="0">
            <a:spAutoFit/>
          </a:bodyPr>
          <a:lstStyle/>
          <a:p>
            <a:r>
              <a:rPr lang="en-US" dirty="0"/>
              <a:t>Power failure handling during communication</a:t>
            </a:r>
          </a:p>
        </p:txBody>
      </p:sp>
    </p:spTree>
    <p:extLst>
      <p:ext uri="{BB962C8B-B14F-4D97-AF65-F5344CB8AC3E}">
        <p14:creationId xmlns:p14="http://schemas.microsoft.com/office/powerpoint/2010/main" val="32147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F28412-7A8C-F755-C9B0-AEA38711CBE3}"/>
              </a:ext>
            </a:extLst>
          </p:cNvPr>
          <p:cNvSpPr txBox="1"/>
          <p:nvPr/>
        </p:nvSpPr>
        <p:spPr>
          <a:xfrm>
            <a:off x="528797" y="142455"/>
            <a:ext cx="3349690" cy="369332"/>
          </a:xfrm>
          <a:prstGeom prst="rect">
            <a:avLst/>
          </a:prstGeom>
          <a:noFill/>
        </p:spPr>
        <p:txBody>
          <a:bodyPr wrap="square" rtlCol="0">
            <a:spAutoFit/>
          </a:bodyPr>
          <a:lstStyle/>
          <a:p>
            <a:r>
              <a:rPr lang="en-US" dirty="0">
                <a:highlight>
                  <a:srgbClr val="00FFFF"/>
                </a:highlight>
              </a:rPr>
              <a:t>Future add-ons :</a:t>
            </a:r>
          </a:p>
        </p:txBody>
      </p:sp>
      <p:sp>
        <p:nvSpPr>
          <p:cNvPr id="3" name="TextBox 2">
            <a:extLst>
              <a:ext uri="{FF2B5EF4-FFF2-40B4-BE49-F238E27FC236}">
                <a16:creationId xmlns:a16="http://schemas.microsoft.com/office/drawing/2014/main" id="{62EF1E36-23A8-7736-0411-A9F3C455F5A9}"/>
              </a:ext>
            </a:extLst>
          </p:cNvPr>
          <p:cNvSpPr txBox="1"/>
          <p:nvPr/>
        </p:nvSpPr>
        <p:spPr>
          <a:xfrm>
            <a:off x="633743" y="778598"/>
            <a:ext cx="9306962" cy="1754326"/>
          </a:xfrm>
          <a:prstGeom prst="rect">
            <a:avLst/>
          </a:prstGeom>
          <a:noFill/>
        </p:spPr>
        <p:txBody>
          <a:bodyPr wrap="square" rtlCol="0">
            <a:spAutoFit/>
          </a:bodyPr>
          <a:lstStyle/>
          <a:p>
            <a:pPr marL="342900" indent="-342900">
              <a:buFont typeface="Wingdings" panose="05000000000000000000" pitchFamily="2" charset="2"/>
              <a:buChar char="Ø"/>
            </a:pPr>
            <a:r>
              <a:rPr lang="en-US" dirty="0"/>
              <a:t>Adding Key overriding feature to the custom bootloader to ensure usage of new keys for AES256-CBC and HMAC in case of key exposure.</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Using .sb file (a new type of file developed by team </a:t>
            </a:r>
            <a:r>
              <a:rPr lang="en-US" dirty="0" err="1"/>
              <a:t>SockBurst</a:t>
            </a:r>
            <a:r>
              <a:rPr lang="en-US" dirty="0"/>
              <a:t>) instead of .bin/.hex for firmware transfer, the .hex file will be converted into .sb file resulting in size reduction of firmware</a:t>
            </a:r>
          </a:p>
        </p:txBody>
      </p:sp>
    </p:spTree>
    <p:extLst>
      <p:ext uri="{BB962C8B-B14F-4D97-AF65-F5344CB8AC3E}">
        <p14:creationId xmlns:p14="http://schemas.microsoft.com/office/powerpoint/2010/main" val="3916779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297ED-26BD-F37D-3377-026D0AEB7F71}"/>
              </a:ext>
            </a:extLst>
          </p:cNvPr>
          <p:cNvSpPr txBox="1"/>
          <p:nvPr/>
        </p:nvSpPr>
        <p:spPr>
          <a:xfrm>
            <a:off x="1937442" y="805758"/>
            <a:ext cx="2127564" cy="369332"/>
          </a:xfrm>
          <a:prstGeom prst="rect">
            <a:avLst/>
          </a:prstGeom>
          <a:noFill/>
        </p:spPr>
        <p:txBody>
          <a:bodyPr wrap="square" rtlCol="0">
            <a:spAutoFit/>
          </a:bodyPr>
          <a:lstStyle/>
          <a:p>
            <a:r>
              <a:rPr lang="en-US" dirty="0"/>
              <a:t>References : </a:t>
            </a:r>
          </a:p>
        </p:txBody>
      </p:sp>
    </p:spTree>
    <p:extLst>
      <p:ext uri="{BB962C8B-B14F-4D97-AF65-F5344CB8AC3E}">
        <p14:creationId xmlns:p14="http://schemas.microsoft.com/office/powerpoint/2010/main" val="422666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B3C245-BA03-BFDF-ADC2-FDBAC7CE34DA}"/>
              </a:ext>
            </a:extLst>
          </p:cNvPr>
          <p:cNvSpPr txBox="1"/>
          <p:nvPr/>
        </p:nvSpPr>
        <p:spPr>
          <a:xfrm>
            <a:off x="2933700" y="3571875"/>
            <a:ext cx="2124075" cy="369332"/>
          </a:xfrm>
          <a:prstGeom prst="rect">
            <a:avLst/>
          </a:prstGeom>
          <a:noFill/>
        </p:spPr>
        <p:txBody>
          <a:bodyPr wrap="square" rtlCol="0">
            <a:spAutoFit/>
          </a:bodyPr>
          <a:lstStyle/>
          <a:p>
            <a:r>
              <a:rPr lang="en-US" dirty="0" err="1"/>
              <a:t>Contd</a:t>
            </a:r>
            <a:r>
              <a:rPr lang="en-US" dirty="0"/>
              <a:t>…</a:t>
            </a:r>
          </a:p>
        </p:txBody>
      </p:sp>
    </p:spTree>
    <p:extLst>
      <p:ext uri="{BB962C8B-B14F-4D97-AF65-F5344CB8AC3E}">
        <p14:creationId xmlns:p14="http://schemas.microsoft.com/office/powerpoint/2010/main" val="3324441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522FAE-6A7B-5375-FD8E-FA33DE1B1C15}"/>
              </a:ext>
            </a:extLst>
          </p:cNvPr>
          <p:cNvSpPr>
            <a:spLocks noGrp="1"/>
          </p:cNvSpPr>
          <p:nvPr>
            <p:ph type="body" sz="quarter" idx="10"/>
          </p:nvPr>
        </p:nvSpPr>
        <p:spPr>
          <a:xfrm>
            <a:off x="3451303" y="20818"/>
            <a:ext cx="8639176" cy="6608582"/>
          </a:xfrm>
        </p:spPr>
        <p:txBody>
          <a:bodyPr>
            <a:noAutofit/>
          </a:bodyPr>
          <a:lstStyle/>
          <a:p>
            <a:r>
              <a:rPr lang="en-US" dirty="0"/>
              <a:t>System state recovery is triggered by the receiver node, it will inform the programmer node about its state before power failure, thus programmer node will resume the communication over J1939 accordingly.</a:t>
            </a:r>
            <a:br>
              <a:rPr lang="en-US" dirty="0"/>
            </a:br>
            <a:r>
              <a:rPr lang="en-US" dirty="0"/>
              <a:t>Programmer node SD card will only store secured firmware written into it by PC.</a:t>
            </a:r>
          </a:p>
          <a:p>
            <a:r>
              <a:rPr lang="en-US" dirty="0"/>
              <a:t>Receiver node SD card will contain system state recovery information and receiver secured firmware</a:t>
            </a:r>
          </a:p>
          <a:p>
            <a:r>
              <a:rPr lang="en-US" dirty="0"/>
              <a:t>Usage of SD card on receiver node for handling large sized firmware since avoiding this will result in usage of flash itself for unencrypted firmware which will limit the size of the new firmware by half of the flash size nearly.</a:t>
            </a:r>
          </a:p>
          <a:p>
            <a:r>
              <a:rPr lang="en-US" dirty="0"/>
              <a:t>Additional functionalities like </a:t>
            </a:r>
            <a:r>
              <a:rPr lang="en-US" dirty="0" err="1"/>
              <a:t>mosfet</a:t>
            </a:r>
            <a:r>
              <a:rPr lang="en-US" dirty="0"/>
              <a:t> controlled supply to peripherals (</a:t>
            </a:r>
            <a:r>
              <a:rPr lang="en-US" dirty="0" err="1"/>
              <a:t>sd</a:t>
            </a:r>
            <a:r>
              <a:rPr lang="en-US" dirty="0"/>
              <a:t> card, can module)</a:t>
            </a:r>
          </a:p>
          <a:p>
            <a:r>
              <a:rPr lang="en-US" dirty="0"/>
              <a:t>Problems with other approaches ???</a:t>
            </a:r>
          </a:p>
          <a:p>
            <a:r>
              <a:rPr lang="en-US" dirty="0"/>
              <a:t>Possible questions for live presentation.</a:t>
            </a:r>
          </a:p>
          <a:p>
            <a:r>
              <a:rPr lang="en-US" dirty="0"/>
              <a:t>Important aspects :</a:t>
            </a:r>
          </a:p>
          <a:p>
            <a:r>
              <a:rPr lang="en-US" dirty="0"/>
              <a:t>Highly reliable </a:t>
            </a:r>
          </a:p>
          <a:p>
            <a:r>
              <a:rPr lang="en-US" dirty="0"/>
              <a:t>Offers compatibility with industrial standard and legacy systems.</a:t>
            </a:r>
          </a:p>
          <a:p>
            <a:r>
              <a:rPr lang="en-US" dirty="0"/>
              <a:t>Vacancies for future modifications and additions.</a:t>
            </a:r>
          </a:p>
          <a:p>
            <a:r>
              <a:rPr lang="en-US" dirty="0"/>
              <a:t>Custom bootloader reference manual for new firmware development </a:t>
            </a:r>
          </a:p>
          <a:p>
            <a:r>
              <a:rPr lang="en-US" dirty="0"/>
              <a:t>.sb file for firmware(to be sent) size reduction. If used .hex, bootloader will bloat up, if .bin used, firmware size will bloat up consuming more resources and time.</a:t>
            </a:r>
          </a:p>
          <a:p>
            <a:r>
              <a:rPr lang="en-US" dirty="0"/>
              <a:t>Addition of security layer on bare access of SD card by firmware via storing the data on SD card after </a:t>
            </a:r>
          </a:p>
          <a:p>
            <a:r>
              <a:rPr lang="en-US" dirty="0"/>
              <a:t>Light encryption instead of direct storing thus data can only be retrieved by FS APIs only, putting those routines which are not intended for use by firmware as password protected via passing a </a:t>
            </a:r>
            <a:r>
              <a:rPr lang="en-US" dirty="0" err="1"/>
              <a:t>psd</a:t>
            </a:r>
            <a:r>
              <a:rPr lang="en-US" dirty="0"/>
              <a:t> arg.</a:t>
            </a:r>
          </a:p>
          <a:p>
            <a:r>
              <a:rPr lang="en-US" dirty="0"/>
              <a:t>Entire communication time flow chart including power failures/system resets.</a:t>
            </a:r>
          </a:p>
          <a:p>
            <a:endParaRPr lang="en-US" dirty="0"/>
          </a:p>
        </p:txBody>
      </p:sp>
      <p:sp>
        <p:nvSpPr>
          <p:cNvPr id="5" name="TextBox 4">
            <a:extLst>
              <a:ext uri="{FF2B5EF4-FFF2-40B4-BE49-F238E27FC236}">
                <a16:creationId xmlns:a16="http://schemas.microsoft.com/office/drawing/2014/main" id="{414D4EA9-2062-A74D-8541-46EDCD85EC0C}"/>
              </a:ext>
            </a:extLst>
          </p:cNvPr>
          <p:cNvSpPr txBox="1"/>
          <p:nvPr/>
        </p:nvSpPr>
        <p:spPr>
          <a:xfrm>
            <a:off x="225605" y="297941"/>
            <a:ext cx="4304145" cy="1200329"/>
          </a:xfrm>
          <a:prstGeom prst="rect">
            <a:avLst/>
          </a:prstGeom>
          <a:noFill/>
        </p:spPr>
        <p:txBody>
          <a:bodyPr wrap="square" rtlCol="0">
            <a:spAutoFit/>
          </a:bodyPr>
          <a:lstStyle/>
          <a:p>
            <a:r>
              <a:rPr lang="en-US" dirty="0"/>
              <a:t>Re-lookups :</a:t>
            </a:r>
          </a:p>
          <a:p>
            <a:r>
              <a:rPr lang="en-US" dirty="0"/>
              <a:t>Slide 9 for SPI2 baud-rate.</a:t>
            </a:r>
          </a:p>
          <a:p>
            <a:endParaRPr lang="en-US" dirty="0"/>
          </a:p>
          <a:p>
            <a:r>
              <a:rPr lang="en-US" dirty="0"/>
              <a:t>Slide 15 for firmware address.</a:t>
            </a:r>
          </a:p>
        </p:txBody>
      </p:sp>
    </p:spTree>
    <p:extLst>
      <p:ext uri="{BB962C8B-B14F-4D97-AF65-F5344CB8AC3E}">
        <p14:creationId xmlns:p14="http://schemas.microsoft.com/office/powerpoint/2010/main" val="182703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E7690E-B2B3-09C4-BE9D-81F07D2C1056}"/>
              </a:ext>
            </a:extLst>
          </p:cNvPr>
          <p:cNvSpPr/>
          <p:nvPr/>
        </p:nvSpPr>
        <p:spPr>
          <a:xfrm>
            <a:off x="78658" y="68826"/>
            <a:ext cx="12044516" cy="6715432"/>
          </a:xfrm>
          <a:custGeom>
            <a:avLst/>
            <a:gdLst>
              <a:gd name="connsiteX0" fmla="*/ 0 w 12044516"/>
              <a:gd name="connsiteY0" fmla="*/ 1119261 h 6715432"/>
              <a:gd name="connsiteX1" fmla="*/ 1119261 w 12044516"/>
              <a:gd name="connsiteY1" fmla="*/ 0 h 6715432"/>
              <a:gd name="connsiteX2" fmla="*/ 1871054 w 12044516"/>
              <a:gd name="connsiteY2" fmla="*/ 0 h 6715432"/>
              <a:gd name="connsiteX3" fmla="*/ 2622847 w 12044516"/>
              <a:gd name="connsiteY3" fmla="*/ 0 h 6715432"/>
              <a:gd name="connsiteX4" fmla="*/ 2982400 w 12044516"/>
              <a:gd name="connsiteY4" fmla="*/ 0 h 6715432"/>
              <a:gd name="connsiteX5" fmla="*/ 3341953 w 12044516"/>
              <a:gd name="connsiteY5" fmla="*/ 0 h 6715432"/>
              <a:gd name="connsiteX6" fmla="*/ 3701506 w 12044516"/>
              <a:gd name="connsiteY6" fmla="*/ 0 h 6715432"/>
              <a:gd name="connsiteX7" fmla="*/ 4257179 w 12044516"/>
              <a:gd name="connsiteY7" fmla="*/ 0 h 6715432"/>
              <a:gd name="connsiteX8" fmla="*/ 5008972 w 12044516"/>
              <a:gd name="connsiteY8" fmla="*/ 0 h 6715432"/>
              <a:gd name="connsiteX9" fmla="*/ 5466585 w 12044516"/>
              <a:gd name="connsiteY9" fmla="*/ 0 h 6715432"/>
              <a:gd name="connsiteX10" fmla="*/ 6218378 w 12044516"/>
              <a:gd name="connsiteY10" fmla="*/ 0 h 6715432"/>
              <a:gd name="connsiteX11" fmla="*/ 6675991 w 12044516"/>
              <a:gd name="connsiteY11" fmla="*/ 0 h 6715432"/>
              <a:gd name="connsiteX12" fmla="*/ 7035544 w 12044516"/>
              <a:gd name="connsiteY12" fmla="*/ 0 h 6715432"/>
              <a:gd name="connsiteX13" fmla="*/ 7787337 w 12044516"/>
              <a:gd name="connsiteY13" fmla="*/ 0 h 6715432"/>
              <a:gd name="connsiteX14" fmla="*/ 8244950 w 12044516"/>
              <a:gd name="connsiteY14" fmla="*/ 0 h 6715432"/>
              <a:gd name="connsiteX15" fmla="*/ 8898683 w 12044516"/>
              <a:gd name="connsiteY15" fmla="*/ 0 h 6715432"/>
              <a:gd name="connsiteX16" fmla="*/ 9454356 w 12044516"/>
              <a:gd name="connsiteY16" fmla="*/ 0 h 6715432"/>
              <a:gd name="connsiteX17" fmla="*/ 9911969 w 12044516"/>
              <a:gd name="connsiteY17" fmla="*/ 0 h 6715432"/>
              <a:gd name="connsiteX18" fmla="*/ 10925255 w 12044516"/>
              <a:gd name="connsiteY18" fmla="*/ 0 h 6715432"/>
              <a:gd name="connsiteX19" fmla="*/ 12044516 w 12044516"/>
              <a:gd name="connsiteY19" fmla="*/ 1119261 h 6715432"/>
              <a:gd name="connsiteX20" fmla="*/ 12044516 w 12044516"/>
              <a:gd name="connsiteY20" fmla="*/ 1669281 h 6715432"/>
              <a:gd name="connsiteX21" fmla="*/ 12044516 w 12044516"/>
              <a:gd name="connsiteY21" fmla="*/ 2398378 h 6715432"/>
              <a:gd name="connsiteX22" fmla="*/ 12044516 w 12044516"/>
              <a:gd name="connsiteY22" fmla="*/ 3127475 h 6715432"/>
              <a:gd name="connsiteX23" fmla="*/ 12044516 w 12044516"/>
              <a:gd name="connsiteY23" fmla="*/ 3722264 h 6715432"/>
              <a:gd name="connsiteX24" fmla="*/ 12044516 w 12044516"/>
              <a:gd name="connsiteY24" fmla="*/ 4451361 h 6715432"/>
              <a:gd name="connsiteX25" fmla="*/ 12044516 w 12044516"/>
              <a:gd name="connsiteY25" fmla="*/ 5001382 h 6715432"/>
              <a:gd name="connsiteX26" fmla="*/ 12044516 w 12044516"/>
              <a:gd name="connsiteY26" fmla="*/ 5596171 h 6715432"/>
              <a:gd name="connsiteX27" fmla="*/ 10925255 w 12044516"/>
              <a:gd name="connsiteY27" fmla="*/ 6715432 h 6715432"/>
              <a:gd name="connsiteX28" fmla="*/ 10075402 w 12044516"/>
              <a:gd name="connsiteY28" fmla="*/ 6715432 h 6715432"/>
              <a:gd name="connsiteX29" fmla="*/ 9421669 w 12044516"/>
              <a:gd name="connsiteY29" fmla="*/ 6715432 h 6715432"/>
              <a:gd name="connsiteX30" fmla="*/ 8767936 w 12044516"/>
              <a:gd name="connsiteY30" fmla="*/ 6715432 h 6715432"/>
              <a:gd name="connsiteX31" fmla="*/ 8408383 w 12044516"/>
              <a:gd name="connsiteY31" fmla="*/ 6715432 h 6715432"/>
              <a:gd name="connsiteX32" fmla="*/ 8048830 w 12044516"/>
              <a:gd name="connsiteY32" fmla="*/ 6715432 h 6715432"/>
              <a:gd name="connsiteX33" fmla="*/ 7591217 w 12044516"/>
              <a:gd name="connsiteY33" fmla="*/ 6715432 h 6715432"/>
              <a:gd name="connsiteX34" fmla="*/ 7231664 w 12044516"/>
              <a:gd name="connsiteY34" fmla="*/ 6715432 h 6715432"/>
              <a:gd name="connsiteX35" fmla="*/ 6577931 w 12044516"/>
              <a:gd name="connsiteY35" fmla="*/ 6715432 h 6715432"/>
              <a:gd name="connsiteX36" fmla="*/ 6022258 w 12044516"/>
              <a:gd name="connsiteY36" fmla="*/ 6715432 h 6715432"/>
              <a:gd name="connsiteX37" fmla="*/ 5662705 w 12044516"/>
              <a:gd name="connsiteY37" fmla="*/ 6715432 h 6715432"/>
              <a:gd name="connsiteX38" fmla="*/ 5303152 w 12044516"/>
              <a:gd name="connsiteY38" fmla="*/ 6715432 h 6715432"/>
              <a:gd name="connsiteX39" fmla="*/ 4943599 w 12044516"/>
              <a:gd name="connsiteY39" fmla="*/ 6715432 h 6715432"/>
              <a:gd name="connsiteX40" fmla="*/ 4093746 w 12044516"/>
              <a:gd name="connsiteY40" fmla="*/ 6715432 h 6715432"/>
              <a:gd name="connsiteX41" fmla="*/ 3538073 w 12044516"/>
              <a:gd name="connsiteY41" fmla="*/ 6715432 h 6715432"/>
              <a:gd name="connsiteX42" fmla="*/ 2982400 w 12044516"/>
              <a:gd name="connsiteY42" fmla="*/ 6715432 h 6715432"/>
              <a:gd name="connsiteX43" fmla="*/ 2328667 w 12044516"/>
              <a:gd name="connsiteY43" fmla="*/ 6715432 h 6715432"/>
              <a:gd name="connsiteX44" fmla="*/ 1119261 w 12044516"/>
              <a:gd name="connsiteY44" fmla="*/ 6715432 h 6715432"/>
              <a:gd name="connsiteX45" fmla="*/ 0 w 12044516"/>
              <a:gd name="connsiteY45" fmla="*/ 5596171 h 6715432"/>
              <a:gd name="connsiteX46" fmla="*/ 0 w 12044516"/>
              <a:gd name="connsiteY46" fmla="*/ 5001382 h 6715432"/>
              <a:gd name="connsiteX47" fmla="*/ 0 w 12044516"/>
              <a:gd name="connsiteY47" fmla="*/ 4451361 h 6715432"/>
              <a:gd name="connsiteX48" fmla="*/ 0 w 12044516"/>
              <a:gd name="connsiteY48" fmla="*/ 3901341 h 6715432"/>
              <a:gd name="connsiteX49" fmla="*/ 0 w 12044516"/>
              <a:gd name="connsiteY49" fmla="*/ 3217013 h 6715432"/>
              <a:gd name="connsiteX50" fmla="*/ 0 w 12044516"/>
              <a:gd name="connsiteY50" fmla="*/ 2487916 h 6715432"/>
              <a:gd name="connsiteX51" fmla="*/ 0 w 12044516"/>
              <a:gd name="connsiteY51" fmla="*/ 1982665 h 6715432"/>
              <a:gd name="connsiteX52" fmla="*/ 0 w 12044516"/>
              <a:gd name="connsiteY52" fmla="*/ 1119261 h 67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44516" h="6715432" extrusionOk="0">
                <a:moveTo>
                  <a:pt x="0" y="1119261"/>
                </a:moveTo>
                <a:cubicBezTo>
                  <a:pt x="18740" y="565845"/>
                  <a:pt x="611346" y="-92529"/>
                  <a:pt x="1119261" y="0"/>
                </a:cubicBezTo>
                <a:cubicBezTo>
                  <a:pt x="1403244" y="-709"/>
                  <a:pt x="1585356" y="28991"/>
                  <a:pt x="1871054" y="0"/>
                </a:cubicBezTo>
                <a:cubicBezTo>
                  <a:pt x="2156752" y="-28991"/>
                  <a:pt x="2449388" y="9129"/>
                  <a:pt x="2622847" y="0"/>
                </a:cubicBezTo>
                <a:cubicBezTo>
                  <a:pt x="2796306" y="-9129"/>
                  <a:pt x="2855492" y="-8393"/>
                  <a:pt x="2982400" y="0"/>
                </a:cubicBezTo>
                <a:cubicBezTo>
                  <a:pt x="3109308" y="8393"/>
                  <a:pt x="3207634" y="7856"/>
                  <a:pt x="3341953" y="0"/>
                </a:cubicBezTo>
                <a:cubicBezTo>
                  <a:pt x="3476272" y="-7856"/>
                  <a:pt x="3575943" y="-4618"/>
                  <a:pt x="3701506" y="0"/>
                </a:cubicBezTo>
                <a:cubicBezTo>
                  <a:pt x="3827069" y="4618"/>
                  <a:pt x="4138904" y="8981"/>
                  <a:pt x="4257179" y="0"/>
                </a:cubicBezTo>
                <a:cubicBezTo>
                  <a:pt x="4375454" y="-8981"/>
                  <a:pt x="4706504" y="14699"/>
                  <a:pt x="5008972" y="0"/>
                </a:cubicBezTo>
                <a:cubicBezTo>
                  <a:pt x="5311440" y="-14699"/>
                  <a:pt x="5263254" y="21539"/>
                  <a:pt x="5466585" y="0"/>
                </a:cubicBezTo>
                <a:cubicBezTo>
                  <a:pt x="5669916" y="-21539"/>
                  <a:pt x="6006462" y="7560"/>
                  <a:pt x="6218378" y="0"/>
                </a:cubicBezTo>
                <a:cubicBezTo>
                  <a:pt x="6430294" y="-7560"/>
                  <a:pt x="6453481" y="-5397"/>
                  <a:pt x="6675991" y="0"/>
                </a:cubicBezTo>
                <a:cubicBezTo>
                  <a:pt x="6898501" y="5397"/>
                  <a:pt x="6961888" y="-8577"/>
                  <a:pt x="7035544" y="0"/>
                </a:cubicBezTo>
                <a:cubicBezTo>
                  <a:pt x="7109200" y="8577"/>
                  <a:pt x="7635858" y="36834"/>
                  <a:pt x="7787337" y="0"/>
                </a:cubicBezTo>
                <a:cubicBezTo>
                  <a:pt x="7938816" y="-36834"/>
                  <a:pt x="8060273" y="12910"/>
                  <a:pt x="8244950" y="0"/>
                </a:cubicBezTo>
                <a:cubicBezTo>
                  <a:pt x="8429627" y="-12910"/>
                  <a:pt x="8741253" y="-8242"/>
                  <a:pt x="8898683" y="0"/>
                </a:cubicBezTo>
                <a:cubicBezTo>
                  <a:pt x="9056113" y="8242"/>
                  <a:pt x="9222168" y="-23244"/>
                  <a:pt x="9454356" y="0"/>
                </a:cubicBezTo>
                <a:cubicBezTo>
                  <a:pt x="9686544" y="23244"/>
                  <a:pt x="9717887" y="-4272"/>
                  <a:pt x="9911969" y="0"/>
                </a:cubicBezTo>
                <a:cubicBezTo>
                  <a:pt x="10106051" y="4272"/>
                  <a:pt x="10476451" y="-30917"/>
                  <a:pt x="10925255" y="0"/>
                </a:cubicBezTo>
                <a:cubicBezTo>
                  <a:pt x="11604098" y="68281"/>
                  <a:pt x="11939172" y="388433"/>
                  <a:pt x="12044516" y="1119261"/>
                </a:cubicBezTo>
                <a:cubicBezTo>
                  <a:pt x="12062193" y="1229290"/>
                  <a:pt x="12036651" y="1529221"/>
                  <a:pt x="12044516" y="1669281"/>
                </a:cubicBezTo>
                <a:cubicBezTo>
                  <a:pt x="12052381" y="1809341"/>
                  <a:pt x="12041733" y="2239174"/>
                  <a:pt x="12044516" y="2398378"/>
                </a:cubicBezTo>
                <a:cubicBezTo>
                  <a:pt x="12047299" y="2557582"/>
                  <a:pt x="12034658" y="2793176"/>
                  <a:pt x="12044516" y="3127475"/>
                </a:cubicBezTo>
                <a:cubicBezTo>
                  <a:pt x="12054374" y="3461774"/>
                  <a:pt x="12018609" y="3489089"/>
                  <a:pt x="12044516" y="3722264"/>
                </a:cubicBezTo>
                <a:cubicBezTo>
                  <a:pt x="12070423" y="3955439"/>
                  <a:pt x="12056893" y="4219785"/>
                  <a:pt x="12044516" y="4451361"/>
                </a:cubicBezTo>
                <a:cubicBezTo>
                  <a:pt x="12032139" y="4682937"/>
                  <a:pt x="12030440" y="4833315"/>
                  <a:pt x="12044516" y="5001382"/>
                </a:cubicBezTo>
                <a:cubicBezTo>
                  <a:pt x="12058592" y="5169449"/>
                  <a:pt x="12055729" y="5373061"/>
                  <a:pt x="12044516" y="5596171"/>
                </a:cubicBezTo>
                <a:cubicBezTo>
                  <a:pt x="12073900" y="6288788"/>
                  <a:pt x="11454189" y="6636120"/>
                  <a:pt x="10925255" y="6715432"/>
                </a:cubicBezTo>
                <a:cubicBezTo>
                  <a:pt x="10653406" y="6714557"/>
                  <a:pt x="10447058" y="6677578"/>
                  <a:pt x="10075402" y="6715432"/>
                </a:cubicBezTo>
                <a:cubicBezTo>
                  <a:pt x="9703746" y="6753286"/>
                  <a:pt x="9587399" y="6732167"/>
                  <a:pt x="9421669" y="6715432"/>
                </a:cubicBezTo>
                <a:cubicBezTo>
                  <a:pt x="9255939" y="6698697"/>
                  <a:pt x="9063865" y="6741673"/>
                  <a:pt x="8767936" y="6715432"/>
                </a:cubicBezTo>
                <a:cubicBezTo>
                  <a:pt x="8472007" y="6689191"/>
                  <a:pt x="8566411" y="6704495"/>
                  <a:pt x="8408383" y="6715432"/>
                </a:cubicBezTo>
                <a:cubicBezTo>
                  <a:pt x="8250355" y="6726369"/>
                  <a:pt x="8149624" y="6720027"/>
                  <a:pt x="8048830" y="6715432"/>
                </a:cubicBezTo>
                <a:cubicBezTo>
                  <a:pt x="7948036" y="6710837"/>
                  <a:pt x="7814613" y="6718395"/>
                  <a:pt x="7591217" y="6715432"/>
                </a:cubicBezTo>
                <a:cubicBezTo>
                  <a:pt x="7367821" y="6712469"/>
                  <a:pt x="7404250" y="6704215"/>
                  <a:pt x="7231664" y="6715432"/>
                </a:cubicBezTo>
                <a:cubicBezTo>
                  <a:pt x="7059078" y="6726649"/>
                  <a:pt x="6801129" y="6702823"/>
                  <a:pt x="6577931" y="6715432"/>
                </a:cubicBezTo>
                <a:cubicBezTo>
                  <a:pt x="6354733" y="6728041"/>
                  <a:pt x="6297216" y="6703967"/>
                  <a:pt x="6022258" y="6715432"/>
                </a:cubicBezTo>
                <a:cubicBezTo>
                  <a:pt x="5747300" y="6726897"/>
                  <a:pt x="5783318" y="6732253"/>
                  <a:pt x="5662705" y="6715432"/>
                </a:cubicBezTo>
                <a:cubicBezTo>
                  <a:pt x="5542092" y="6698611"/>
                  <a:pt x="5410681" y="6700696"/>
                  <a:pt x="5303152" y="6715432"/>
                </a:cubicBezTo>
                <a:cubicBezTo>
                  <a:pt x="5195623" y="6730168"/>
                  <a:pt x="5094577" y="6721825"/>
                  <a:pt x="4943599" y="6715432"/>
                </a:cubicBezTo>
                <a:cubicBezTo>
                  <a:pt x="4792621" y="6709039"/>
                  <a:pt x="4404190" y="6674919"/>
                  <a:pt x="4093746" y="6715432"/>
                </a:cubicBezTo>
                <a:cubicBezTo>
                  <a:pt x="3783302" y="6755945"/>
                  <a:pt x="3703034" y="6710343"/>
                  <a:pt x="3538073" y="6715432"/>
                </a:cubicBezTo>
                <a:cubicBezTo>
                  <a:pt x="3373112" y="6720521"/>
                  <a:pt x="3172955" y="6735204"/>
                  <a:pt x="2982400" y="6715432"/>
                </a:cubicBezTo>
                <a:cubicBezTo>
                  <a:pt x="2791845" y="6695660"/>
                  <a:pt x="2552412" y="6688937"/>
                  <a:pt x="2328667" y="6715432"/>
                </a:cubicBezTo>
                <a:cubicBezTo>
                  <a:pt x="2104922" y="6741927"/>
                  <a:pt x="1628286" y="6722712"/>
                  <a:pt x="1119261" y="6715432"/>
                </a:cubicBezTo>
                <a:cubicBezTo>
                  <a:pt x="567432" y="6711794"/>
                  <a:pt x="35541" y="6257848"/>
                  <a:pt x="0" y="5596171"/>
                </a:cubicBezTo>
                <a:cubicBezTo>
                  <a:pt x="-13368" y="5369905"/>
                  <a:pt x="-17886" y="5152912"/>
                  <a:pt x="0" y="5001382"/>
                </a:cubicBezTo>
                <a:cubicBezTo>
                  <a:pt x="17886" y="4849852"/>
                  <a:pt x="-18554" y="4614594"/>
                  <a:pt x="0" y="4451361"/>
                </a:cubicBezTo>
                <a:cubicBezTo>
                  <a:pt x="18554" y="4288128"/>
                  <a:pt x="-6197" y="4092762"/>
                  <a:pt x="0" y="3901341"/>
                </a:cubicBezTo>
                <a:cubicBezTo>
                  <a:pt x="6197" y="3709920"/>
                  <a:pt x="-12716" y="3510865"/>
                  <a:pt x="0" y="3217013"/>
                </a:cubicBezTo>
                <a:cubicBezTo>
                  <a:pt x="12716" y="2923161"/>
                  <a:pt x="7027" y="2716369"/>
                  <a:pt x="0" y="2487916"/>
                </a:cubicBezTo>
                <a:cubicBezTo>
                  <a:pt x="-7027" y="2259463"/>
                  <a:pt x="12033" y="2156385"/>
                  <a:pt x="0" y="1982665"/>
                </a:cubicBezTo>
                <a:cubicBezTo>
                  <a:pt x="-12033" y="1808945"/>
                  <a:pt x="-8372" y="1313545"/>
                  <a:pt x="0" y="1119261"/>
                </a:cubicBezTo>
                <a:close/>
              </a:path>
            </a:pathLst>
          </a:custGeom>
          <a:noFill/>
          <a:ln w="28575">
            <a:prstDash val="sysDash"/>
            <a:extLst>
              <a:ext uri="{C807C97D-BFC1-408E-A445-0C87EB9F89A2}">
                <ask:lineSketchStyleProps xmlns:ask="http://schemas.microsoft.com/office/drawing/2018/sketchyshapes" sd="4102765320">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E030AE-755B-0E6F-2B44-DFEC015DEAC6}"/>
              </a:ext>
            </a:extLst>
          </p:cNvPr>
          <p:cNvPicPr>
            <a:picLocks noChangeAspect="1"/>
          </p:cNvPicPr>
          <p:nvPr/>
        </p:nvPicPr>
        <p:blipFill>
          <a:blip r:embed="rId2"/>
          <a:stretch>
            <a:fillRect/>
          </a:stretch>
        </p:blipFill>
        <p:spPr>
          <a:xfrm>
            <a:off x="0" y="0"/>
            <a:ext cx="4689987" cy="6858000"/>
          </a:xfrm>
          <a:prstGeom prst="rect">
            <a:avLst/>
          </a:prstGeom>
        </p:spPr>
      </p:pic>
      <p:sp>
        <p:nvSpPr>
          <p:cNvPr id="4" name="TextBox 3">
            <a:extLst>
              <a:ext uri="{FF2B5EF4-FFF2-40B4-BE49-F238E27FC236}">
                <a16:creationId xmlns:a16="http://schemas.microsoft.com/office/drawing/2014/main" id="{32D91C50-510D-26B2-FC8C-9FD4D12932FB}"/>
              </a:ext>
            </a:extLst>
          </p:cNvPr>
          <p:cNvSpPr txBox="1"/>
          <p:nvPr/>
        </p:nvSpPr>
        <p:spPr>
          <a:xfrm>
            <a:off x="5551714" y="2093067"/>
            <a:ext cx="5947213" cy="2862322"/>
          </a:xfrm>
          <a:prstGeom prst="rect">
            <a:avLst/>
          </a:prstGeom>
          <a:noFill/>
        </p:spPr>
        <p:txBody>
          <a:bodyPr wrap="square" rtlCol="0">
            <a:spAutoFit/>
          </a:bodyPr>
          <a:lstStyle/>
          <a:p>
            <a:r>
              <a:rPr lang="en-US" sz="6000" dirty="0">
                <a:ln w="28575">
                  <a:solidFill>
                    <a:schemeClr val="tx1"/>
                  </a:solidFill>
                </a:ln>
                <a:effectLst>
                  <a:glow rad="63500">
                    <a:schemeClr val="accent1">
                      <a:satMod val="175000"/>
                      <a:alpha val="40000"/>
                    </a:schemeClr>
                  </a:glow>
                </a:effectLst>
                <a:latin typeface="Bradley Hand ITC" panose="03070402050302030203" pitchFamily="66" charset="0"/>
              </a:rPr>
              <a:t>Our design implementation and Approach.</a:t>
            </a:r>
          </a:p>
        </p:txBody>
      </p:sp>
      <p:sp>
        <p:nvSpPr>
          <p:cNvPr id="5" name="TextBox 4">
            <a:extLst>
              <a:ext uri="{FF2B5EF4-FFF2-40B4-BE49-F238E27FC236}">
                <a16:creationId xmlns:a16="http://schemas.microsoft.com/office/drawing/2014/main" id="{084A2643-6E20-0F46-79A8-6559DA7BF69E}"/>
              </a:ext>
            </a:extLst>
          </p:cNvPr>
          <p:cNvSpPr txBox="1"/>
          <p:nvPr/>
        </p:nvSpPr>
        <p:spPr>
          <a:xfrm>
            <a:off x="0" y="6488668"/>
            <a:ext cx="1524000" cy="369332"/>
          </a:xfrm>
          <a:prstGeom prst="rect">
            <a:avLst/>
          </a:prstGeom>
          <a:noFill/>
        </p:spPr>
        <p:txBody>
          <a:bodyPr wrap="square" rtlCol="0">
            <a:spAutoFit/>
          </a:bodyPr>
          <a:lstStyle/>
          <a:p>
            <a:r>
              <a:rPr lang="en-US" dirty="0">
                <a:solidFill>
                  <a:schemeClr val="bg1"/>
                </a:solidFill>
              </a:rPr>
              <a:t>Slide 3 of N</a:t>
            </a:r>
          </a:p>
        </p:txBody>
      </p:sp>
    </p:spTree>
    <p:extLst>
      <p:ext uri="{BB962C8B-B14F-4D97-AF65-F5344CB8AC3E}">
        <p14:creationId xmlns:p14="http://schemas.microsoft.com/office/powerpoint/2010/main" val="1555836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BE52-B5EF-C7C7-426A-D81D59761D91}"/>
              </a:ext>
            </a:extLst>
          </p:cNvPr>
          <p:cNvSpPr>
            <a:spLocks noGrp="1"/>
          </p:cNvSpPr>
          <p:nvPr>
            <p:ph type="title"/>
          </p:nvPr>
        </p:nvSpPr>
        <p:spPr>
          <a:xfrm>
            <a:off x="720000" y="60241"/>
            <a:ext cx="10752000" cy="360001"/>
          </a:xfrm>
        </p:spPr>
        <p:txBody>
          <a:bodyPr>
            <a:normAutofit fontScale="90000"/>
          </a:bodyPr>
          <a:lstStyle/>
          <a:p>
            <a:r>
              <a:rPr lang="en-US" sz="2400" dirty="0"/>
              <a:t>Controller Area Network Block Diagram</a:t>
            </a:r>
          </a:p>
        </p:txBody>
      </p:sp>
      <p:pic>
        <p:nvPicPr>
          <p:cNvPr id="12" name="Picture 11">
            <a:extLst>
              <a:ext uri="{FF2B5EF4-FFF2-40B4-BE49-F238E27FC236}">
                <a16:creationId xmlns:a16="http://schemas.microsoft.com/office/drawing/2014/main" id="{524C1D08-D031-51CB-EA74-C253B71A86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0000" y="595607"/>
            <a:ext cx="2000250" cy="1890000"/>
          </a:xfrm>
          <a:prstGeom prst="rect">
            <a:avLst/>
          </a:prstGeom>
        </p:spPr>
      </p:pic>
      <p:pic>
        <p:nvPicPr>
          <p:cNvPr id="14" name="Picture 13">
            <a:extLst>
              <a:ext uri="{FF2B5EF4-FFF2-40B4-BE49-F238E27FC236}">
                <a16:creationId xmlns:a16="http://schemas.microsoft.com/office/drawing/2014/main" id="{0F345104-216A-67CA-F4E1-477AF8C2956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08313" y="3105150"/>
            <a:ext cx="647700" cy="647700"/>
          </a:xfrm>
          <a:prstGeom prst="rect">
            <a:avLst/>
          </a:prstGeom>
        </p:spPr>
      </p:pic>
      <p:pic>
        <p:nvPicPr>
          <p:cNvPr id="21" name="Picture 20">
            <a:extLst>
              <a:ext uri="{FF2B5EF4-FFF2-40B4-BE49-F238E27FC236}">
                <a16:creationId xmlns:a16="http://schemas.microsoft.com/office/drawing/2014/main" id="{26EDE034-F1C0-F973-3AD0-6B60171E304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095875" y="3429000"/>
            <a:ext cx="2000250" cy="1600200"/>
          </a:xfrm>
          <a:prstGeom prst="rect">
            <a:avLst/>
          </a:prstGeom>
        </p:spPr>
      </p:pic>
      <p:pic>
        <p:nvPicPr>
          <p:cNvPr id="26" name="Picture 25">
            <a:extLst>
              <a:ext uri="{FF2B5EF4-FFF2-40B4-BE49-F238E27FC236}">
                <a16:creationId xmlns:a16="http://schemas.microsoft.com/office/drawing/2014/main" id="{E8543D5B-5B79-4FBE-CD3F-EDD44482553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91675" y="3407590"/>
            <a:ext cx="2000250" cy="1600200"/>
          </a:xfrm>
          <a:prstGeom prst="rect">
            <a:avLst/>
          </a:prstGeom>
        </p:spPr>
      </p:pic>
      <p:cxnSp>
        <p:nvCxnSpPr>
          <p:cNvPr id="29" name="Straight Arrow Connector 28">
            <a:extLst>
              <a:ext uri="{FF2B5EF4-FFF2-40B4-BE49-F238E27FC236}">
                <a16:creationId xmlns:a16="http://schemas.microsoft.com/office/drawing/2014/main" id="{B3C99FF8-61D6-9358-C006-4B0DB96AACF8}"/>
              </a:ext>
            </a:extLst>
          </p:cNvPr>
          <p:cNvCxnSpPr>
            <a:cxnSpLocks/>
          </p:cNvCxnSpPr>
          <p:nvPr/>
        </p:nvCxnSpPr>
        <p:spPr>
          <a:xfrm>
            <a:off x="2266950" y="2257425"/>
            <a:ext cx="741363" cy="1035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40B1DFB-56CB-EF74-8ABC-9F4F38F29C5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a:off x="120431" y="5993770"/>
            <a:ext cx="923927" cy="275212"/>
          </a:xfrm>
          <a:prstGeom prst="rect">
            <a:avLst/>
          </a:prstGeom>
        </p:spPr>
      </p:pic>
      <p:cxnSp>
        <p:nvCxnSpPr>
          <p:cNvPr id="34" name="Straight Connector 33">
            <a:extLst>
              <a:ext uri="{FF2B5EF4-FFF2-40B4-BE49-F238E27FC236}">
                <a16:creationId xmlns:a16="http://schemas.microsoft.com/office/drawing/2014/main" id="{A6E2BD59-C01E-171C-DB60-60A3833A79E6}"/>
              </a:ext>
            </a:extLst>
          </p:cNvPr>
          <p:cNvCxnSpPr>
            <a:cxnSpLocks/>
          </p:cNvCxnSpPr>
          <p:nvPr/>
        </p:nvCxnSpPr>
        <p:spPr>
          <a:xfrm flipV="1">
            <a:off x="568109" y="5670185"/>
            <a:ext cx="11609605" cy="16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8342FF-344C-A7E7-19ED-02F06261633D}"/>
              </a:ext>
            </a:extLst>
          </p:cNvPr>
          <p:cNvCxnSpPr>
            <a:cxnSpLocks/>
          </p:cNvCxnSpPr>
          <p:nvPr/>
        </p:nvCxnSpPr>
        <p:spPr>
          <a:xfrm flipV="1">
            <a:off x="568107" y="6586966"/>
            <a:ext cx="11609605" cy="160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8D3E5E-039B-F8C0-0BAB-F5139BDAA023}"/>
              </a:ext>
            </a:extLst>
          </p:cNvPr>
          <p:cNvCxnSpPr>
            <a:cxnSpLocks/>
          </p:cNvCxnSpPr>
          <p:nvPr/>
        </p:nvCxnSpPr>
        <p:spPr>
          <a:xfrm flipV="1">
            <a:off x="3656013" y="2133600"/>
            <a:ext cx="1093787" cy="1058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59F037-5A40-400A-5EE9-3042CA1D8416}"/>
              </a:ext>
            </a:extLst>
          </p:cNvPr>
          <p:cNvCxnSpPr>
            <a:stCxn id="17" idx="2"/>
          </p:cNvCxnSpPr>
          <p:nvPr/>
        </p:nvCxnSpPr>
        <p:spPr>
          <a:xfrm flipH="1">
            <a:off x="5995987" y="24839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5345F6-A940-69C8-A510-ACB4E0E7454B}"/>
              </a:ext>
            </a:extLst>
          </p:cNvPr>
          <p:cNvCxnSpPr/>
          <p:nvPr/>
        </p:nvCxnSpPr>
        <p:spPr>
          <a:xfrm flipH="1">
            <a:off x="10580687" y="24712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39EABD-30AD-3133-CF40-48974B79DCCE}"/>
              </a:ext>
            </a:extLst>
          </p:cNvPr>
          <p:cNvCxnSpPr>
            <a:cxnSpLocks/>
          </p:cNvCxnSpPr>
          <p:nvPr/>
        </p:nvCxnSpPr>
        <p:spPr>
          <a:xfrm>
            <a:off x="57658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9B2F76-1799-BAFC-286D-292584856E8E}"/>
              </a:ext>
            </a:extLst>
          </p:cNvPr>
          <p:cNvCxnSpPr/>
          <p:nvPr/>
        </p:nvCxnSpPr>
        <p:spPr>
          <a:xfrm>
            <a:off x="5995987" y="47625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54363A-5E87-63B0-87B2-14DE832C15B6}"/>
              </a:ext>
            </a:extLst>
          </p:cNvPr>
          <p:cNvCxnSpPr>
            <a:cxnSpLocks/>
          </p:cNvCxnSpPr>
          <p:nvPr/>
        </p:nvCxnSpPr>
        <p:spPr>
          <a:xfrm>
            <a:off x="102616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27AABE-9A4E-9E53-7266-7234D474369F}"/>
              </a:ext>
            </a:extLst>
          </p:cNvPr>
          <p:cNvCxnSpPr/>
          <p:nvPr/>
        </p:nvCxnSpPr>
        <p:spPr>
          <a:xfrm>
            <a:off x="10453687" y="47498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29554B-78AF-95E5-58BA-2854B601B1F3}"/>
              </a:ext>
            </a:extLst>
          </p:cNvPr>
          <p:cNvSpPr txBox="1"/>
          <p:nvPr/>
        </p:nvSpPr>
        <p:spPr>
          <a:xfrm rot="3221409">
            <a:off x="2393157" y="2524285"/>
            <a:ext cx="739993" cy="369332"/>
          </a:xfrm>
          <a:prstGeom prst="rect">
            <a:avLst/>
          </a:prstGeom>
          <a:noFill/>
        </p:spPr>
        <p:txBody>
          <a:bodyPr wrap="square" rtlCol="0">
            <a:spAutoFit/>
          </a:bodyPr>
          <a:lstStyle/>
          <a:p>
            <a:r>
              <a:rPr lang="en-US" dirty="0"/>
              <a:t>SDIO</a:t>
            </a:r>
          </a:p>
        </p:txBody>
      </p:sp>
      <p:sp>
        <p:nvSpPr>
          <p:cNvPr id="54" name="TextBox 53">
            <a:extLst>
              <a:ext uri="{FF2B5EF4-FFF2-40B4-BE49-F238E27FC236}">
                <a16:creationId xmlns:a16="http://schemas.microsoft.com/office/drawing/2014/main" id="{39A66EA5-2479-EB1C-DB1D-8924EB613BA1}"/>
              </a:ext>
            </a:extLst>
          </p:cNvPr>
          <p:cNvSpPr txBox="1"/>
          <p:nvPr/>
        </p:nvSpPr>
        <p:spPr>
          <a:xfrm rot="18919461">
            <a:off x="3819594" y="2422525"/>
            <a:ext cx="522287" cy="369332"/>
          </a:xfrm>
          <a:prstGeom prst="rect">
            <a:avLst/>
          </a:prstGeom>
          <a:noFill/>
        </p:spPr>
        <p:txBody>
          <a:bodyPr wrap="square" rtlCol="0">
            <a:spAutoFit/>
          </a:bodyPr>
          <a:lstStyle/>
          <a:p>
            <a:r>
              <a:rPr lang="en-US" dirty="0"/>
              <a:t>SPI</a:t>
            </a:r>
          </a:p>
        </p:txBody>
      </p:sp>
      <p:sp>
        <p:nvSpPr>
          <p:cNvPr id="55" name="TextBox 54">
            <a:extLst>
              <a:ext uri="{FF2B5EF4-FFF2-40B4-BE49-F238E27FC236}">
                <a16:creationId xmlns:a16="http://schemas.microsoft.com/office/drawing/2014/main" id="{C17C509F-1728-F473-74F4-0D2736F75B4E}"/>
              </a:ext>
            </a:extLst>
          </p:cNvPr>
          <p:cNvSpPr txBox="1"/>
          <p:nvPr/>
        </p:nvSpPr>
        <p:spPr>
          <a:xfrm>
            <a:off x="5955221" y="2879950"/>
            <a:ext cx="838198"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E1AF5E8E-0ABF-C6BB-327F-0F3E553768CD}"/>
              </a:ext>
            </a:extLst>
          </p:cNvPr>
          <p:cNvSpPr txBox="1"/>
          <p:nvPr/>
        </p:nvSpPr>
        <p:spPr>
          <a:xfrm>
            <a:off x="10567987" y="2811579"/>
            <a:ext cx="838198" cy="369332"/>
          </a:xfrm>
          <a:prstGeom prst="rect">
            <a:avLst/>
          </a:prstGeom>
          <a:noFill/>
        </p:spPr>
        <p:txBody>
          <a:bodyPr wrap="square" rtlCol="0">
            <a:spAutoFit/>
          </a:bodyPr>
          <a:lstStyle/>
          <a:p>
            <a:r>
              <a:rPr lang="en-US" dirty="0"/>
              <a:t>SPI</a:t>
            </a:r>
          </a:p>
        </p:txBody>
      </p:sp>
      <p:sp>
        <p:nvSpPr>
          <p:cNvPr id="57" name="TextBox 56">
            <a:extLst>
              <a:ext uri="{FF2B5EF4-FFF2-40B4-BE49-F238E27FC236}">
                <a16:creationId xmlns:a16="http://schemas.microsoft.com/office/drawing/2014/main" id="{6C917D8F-8107-FEAE-1735-3C2130657221}"/>
              </a:ext>
            </a:extLst>
          </p:cNvPr>
          <p:cNvSpPr txBox="1"/>
          <p:nvPr/>
        </p:nvSpPr>
        <p:spPr>
          <a:xfrm>
            <a:off x="5961856" y="5031290"/>
            <a:ext cx="762000" cy="369332"/>
          </a:xfrm>
          <a:prstGeom prst="rect">
            <a:avLst/>
          </a:prstGeom>
          <a:noFill/>
        </p:spPr>
        <p:txBody>
          <a:bodyPr wrap="square" rtlCol="0">
            <a:spAutoFit/>
          </a:bodyPr>
          <a:lstStyle/>
          <a:p>
            <a:r>
              <a:rPr lang="en-US" dirty="0"/>
              <a:t>CAN</a:t>
            </a:r>
          </a:p>
        </p:txBody>
      </p:sp>
      <p:sp>
        <p:nvSpPr>
          <p:cNvPr id="58" name="TextBox 57">
            <a:extLst>
              <a:ext uri="{FF2B5EF4-FFF2-40B4-BE49-F238E27FC236}">
                <a16:creationId xmlns:a16="http://schemas.microsoft.com/office/drawing/2014/main" id="{012F95B5-7DDD-AC4F-D9F8-32ABB2DDDDE1}"/>
              </a:ext>
            </a:extLst>
          </p:cNvPr>
          <p:cNvSpPr txBox="1"/>
          <p:nvPr/>
        </p:nvSpPr>
        <p:spPr>
          <a:xfrm>
            <a:off x="10430600" y="5018590"/>
            <a:ext cx="762000" cy="369332"/>
          </a:xfrm>
          <a:prstGeom prst="rect">
            <a:avLst/>
          </a:prstGeom>
          <a:noFill/>
        </p:spPr>
        <p:txBody>
          <a:bodyPr wrap="square" rtlCol="0">
            <a:spAutoFit/>
          </a:bodyPr>
          <a:lstStyle/>
          <a:p>
            <a:r>
              <a:rPr lang="en-US" dirty="0"/>
              <a:t>CAN</a:t>
            </a:r>
          </a:p>
        </p:txBody>
      </p:sp>
      <p:sp>
        <p:nvSpPr>
          <p:cNvPr id="70" name="TextBox 69">
            <a:extLst>
              <a:ext uri="{FF2B5EF4-FFF2-40B4-BE49-F238E27FC236}">
                <a16:creationId xmlns:a16="http://schemas.microsoft.com/office/drawing/2014/main" id="{3F4F099B-6D63-49C8-6415-10DEC5375578}"/>
              </a:ext>
            </a:extLst>
          </p:cNvPr>
          <p:cNvSpPr txBox="1"/>
          <p:nvPr/>
        </p:nvSpPr>
        <p:spPr>
          <a:xfrm>
            <a:off x="0" y="6552168"/>
            <a:ext cx="1524000" cy="369332"/>
          </a:xfrm>
          <a:prstGeom prst="rect">
            <a:avLst/>
          </a:prstGeom>
          <a:noFill/>
        </p:spPr>
        <p:txBody>
          <a:bodyPr wrap="square" rtlCol="0">
            <a:spAutoFit/>
          </a:bodyPr>
          <a:lstStyle/>
          <a:p>
            <a:r>
              <a:rPr lang="en-US" dirty="0"/>
              <a:t>Slide 4 of N</a:t>
            </a:r>
          </a:p>
        </p:txBody>
      </p:sp>
      <p:pic>
        <p:nvPicPr>
          <p:cNvPr id="3" name="Picture 2">
            <a:extLst>
              <a:ext uri="{FF2B5EF4-FFF2-40B4-BE49-F238E27FC236}">
                <a16:creationId xmlns:a16="http://schemas.microsoft.com/office/drawing/2014/main" id="{EE369BCB-46B7-FFB3-392F-6AC67645C95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88370" y="3116455"/>
            <a:ext cx="647700" cy="647700"/>
          </a:xfrm>
          <a:prstGeom prst="rect">
            <a:avLst/>
          </a:prstGeom>
        </p:spPr>
      </p:pic>
      <p:cxnSp>
        <p:nvCxnSpPr>
          <p:cNvPr id="4" name="Straight Arrow Connector 3">
            <a:extLst>
              <a:ext uri="{FF2B5EF4-FFF2-40B4-BE49-F238E27FC236}">
                <a16:creationId xmlns:a16="http://schemas.microsoft.com/office/drawing/2014/main" id="{7D62184F-CAED-30BD-8446-B0C34136CC56}"/>
              </a:ext>
            </a:extLst>
          </p:cNvPr>
          <p:cNvCxnSpPr>
            <a:cxnSpLocks/>
          </p:cNvCxnSpPr>
          <p:nvPr/>
        </p:nvCxnSpPr>
        <p:spPr>
          <a:xfrm flipH="1">
            <a:off x="8733603" y="2201283"/>
            <a:ext cx="681545" cy="85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DAA6BD-1397-B586-B4B5-B13049C50F36}"/>
              </a:ext>
            </a:extLst>
          </p:cNvPr>
          <p:cNvSpPr txBox="1"/>
          <p:nvPr/>
        </p:nvSpPr>
        <p:spPr>
          <a:xfrm rot="18409069">
            <a:off x="8747714" y="2360632"/>
            <a:ext cx="522287" cy="369332"/>
          </a:xfrm>
          <a:prstGeom prst="rect">
            <a:avLst/>
          </a:prstGeom>
          <a:noFill/>
        </p:spPr>
        <p:txBody>
          <a:bodyPr wrap="square" rtlCol="0">
            <a:spAutoFit/>
          </a:bodyPr>
          <a:lstStyle/>
          <a:p>
            <a:r>
              <a:rPr lang="en-US" dirty="0"/>
              <a:t>SPI</a:t>
            </a:r>
          </a:p>
        </p:txBody>
      </p:sp>
      <p:grpSp>
        <p:nvGrpSpPr>
          <p:cNvPr id="6" name="Group 5">
            <a:extLst>
              <a:ext uri="{FF2B5EF4-FFF2-40B4-BE49-F238E27FC236}">
                <a16:creationId xmlns:a16="http://schemas.microsoft.com/office/drawing/2014/main" id="{2A5E43A9-7399-BF19-42D2-08D2E8C2E585}"/>
              </a:ext>
            </a:extLst>
          </p:cNvPr>
          <p:cNvGrpSpPr/>
          <p:nvPr/>
        </p:nvGrpSpPr>
        <p:grpSpPr>
          <a:xfrm>
            <a:off x="4572000" y="469865"/>
            <a:ext cx="3074342" cy="2014134"/>
            <a:chOff x="4572000" y="469865"/>
            <a:chExt cx="3074342" cy="2014134"/>
          </a:xfrm>
        </p:grpSpPr>
        <p:grpSp>
          <p:nvGrpSpPr>
            <p:cNvPr id="61" name="Group 60">
              <a:extLst>
                <a:ext uri="{FF2B5EF4-FFF2-40B4-BE49-F238E27FC236}">
                  <a16:creationId xmlns:a16="http://schemas.microsoft.com/office/drawing/2014/main" id="{0005BD4C-6320-C618-F361-1CF4E9BADFBF}"/>
                </a:ext>
              </a:extLst>
            </p:cNvPr>
            <p:cNvGrpSpPr/>
            <p:nvPr/>
          </p:nvGrpSpPr>
          <p:grpSpPr>
            <a:xfrm>
              <a:off x="4572000" y="597216"/>
              <a:ext cx="2847975" cy="1886783"/>
              <a:chOff x="4572000" y="597216"/>
              <a:chExt cx="2847975" cy="1886783"/>
            </a:xfrm>
          </p:grpSpPr>
          <p:pic>
            <p:nvPicPr>
              <p:cNvPr id="17" name="Picture 16">
                <a:extLst>
                  <a:ext uri="{FF2B5EF4-FFF2-40B4-BE49-F238E27FC236}">
                    <a16:creationId xmlns:a16="http://schemas.microsoft.com/office/drawing/2014/main" id="{E24661F7-C5E1-4834-24B5-A833A98C5A6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572000" y="597216"/>
                <a:ext cx="2847975" cy="1886783"/>
              </a:xfrm>
              <a:prstGeom prst="rect">
                <a:avLst/>
              </a:prstGeom>
            </p:spPr>
          </p:pic>
          <p:sp>
            <p:nvSpPr>
              <p:cNvPr id="59" name="TextBox 58">
                <a:extLst>
                  <a:ext uri="{FF2B5EF4-FFF2-40B4-BE49-F238E27FC236}">
                    <a16:creationId xmlns:a16="http://schemas.microsoft.com/office/drawing/2014/main" id="{9ECC95A5-FCA6-CF2C-4F1A-0C0DCDEDB589}"/>
                  </a:ext>
                </a:extLst>
              </p:cNvPr>
              <p:cNvSpPr txBox="1"/>
              <p:nvPr/>
            </p:nvSpPr>
            <p:spPr>
              <a:xfrm rot="1709994">
                <a:off x="4680743" y="1805494"/>
                <a:ext cx="2198687" cy="307777"/>
              </a:xfrm>
              <a:prstGeom prst="rect">
                <a:avLst/>
              </a:prstGeom>
              <a:noFill/>
            </p:spPr>
            <p:txBody>
              <a:bodyPr wrap="square" rtlCol="0">
                <a:spAutoFit/>
              </a:bodyPr>
              <a:lstStyle/>
              <a:p>
                <a:r>
                  <a:rPr lang="en-US" sz="1400" dirty="0">
                    <a:solidFill>
                      <a:srgbClr val="FFC000"/>
                    </a:solidFill>
                  </a:rPr>
                  <a:t>Programmer</a:t>
                </a:r>
              </a:p>
            </p:txBody>
          </p:sp>
          <p:sp>
            <p:nvSpPr>
              <p:cNvPr id="60" name="TextBox 59">
                <a:extLst>
                  <a:ext uri="{FF2B5EF4-FFF2-40B4-BE49-F238E27FC236}">
                    <a16:creationId xmlns:a16="http://schemas.microsoft.com/office/drawing/2014/main" id="{83414FB7-B021-1FD5-6784-684A0B6E8E6A}"/>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5" name="TextBox 4">
              <a:extLst>
                <a:ext uri="{FF2B5EF4-FFF2-40B4-BE49-F238E27FC236}">
                  <a16:creationId xmlns:a16="http://schemas.microsoft.com/office/drawing/2014/main" id="{6E67CA9C-7997-DDE0-88F5-F1573B5CC3A8}"/>
                </a:ext>
              </a:extLst>
            </p:cNvPr>
            <p:cNvSpPr txBox="1"/>
            <p:nvPr/>
          </p:nvSpPr>
          <p:spPr>
            <a:xfrm>
              <a:off x="4600792" y="469865"/>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1" name="Group 10">
            <a:extLst>
              <a:ext uri="{FF2B5EF4-FFF2-40B4-BE49-F238E27FC236}">
                <a16:creationId xmlns:a16="http://schemas.microsoft.com/office/drawing/2014/main" id="{6B09AB36-0D41-CADE-8E60-EEE603EB8F0D}"/>
              </a:ext>
            </a:extLst>
          </p:cNvPr>
          <p:cNvGrpSpPr/>
          <p:nvPr/>
        </p:nvGrpSpPr>
        <p:grpSpPr>
          <a:xfrm>
            <a:off x="9074375" y="450906"/>
            <a:ext cx="3045550" cy="2033092"/>
            <a:chOff x="9074375" y="450906"/>
            <a:chExt cx="3045550" cy="2033092"/>
          </a:xfrm>
        </p:grpSpPr>
        <p:grpSp>
          <p:nvGrpSpPr>
            <p:cNvPr id="62" name="Group 61">
              <a:extLst>
                <a:ext uri="{FF2B5EF4-FFF2-40B4-BE49-F238E27FC236}">
                  <a16:creationId xmlns:a16="http://schemas.microsoft.com/office/drawing/2014/main" id="{F35C8585-6745-5083-79EF-F75CC37847A4}"/>
                </a:ext>
              </a:extLst>
            </p:cNvPr>
            <p:cNvGrpSpPr/>
            <p:nvPr/>
          </p:nvGrpSpPr>
          <p:grpSpPr>
            <a:xfrm>
              <a:off x="9110400" y="597215"/>
              <a:ext cx="2847975" cy="1886783"/>
              <a:chOff x="4572000" y="597216"/>
              <a:chExt cx="2847975" cy="1886783"/>
            </a:xfrm>
          </p:grpSpPr>
          <p:pic>
            <p:nvPicPr>
              <p:cNvPr id="63" name="Picture 62">
                <a:extLst>
                  <a:ext uri="{FF2B5EF4-FFF2-40B4-BE49-F238E27FC236}">
                    <a16:creationId xmlns:a16="http://schemas.microsoft.com/office/drawing/2014/main" id="{92349B97-B96E-5C08-24BA-DAB8F5ACE46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572000" y="597216"/>
                <a:ext cx="2847975" cy="1886783"/>
              </a:xfrm>
              <a:prstGeom prst="rect">
                <a:avLst/>
              </a:prstGeom>
            </p:spPr>
          </p:pic>
          <p:sp>
            <p:nvSpPr>
              <p:cNvPr id="64" name="TextBox 63">
                <a:extLst>
                  <a:ext uri="{FF2B5EF4-FFF2-40B4-BE49-F238E27FC236}">
                    <a16:creationId xmlns:a16="http://schemas.microsoft.com/office/drawing/2014/main" id="{21619C1D-DC2E-FAFE-0CBC-955180B9DA9A}"/>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rPr>
                  <a:t>Receiver</a:t>
                </a:r>
              </a:p>
            </p:txBody>
          </p:sp>
          <p:sp>
            <p:nvSpPr>
              <p:cNvPr id="65" name="TextBox 64">
                <a:extLst>
                  <a:ext uri="{FF2B5EF4-FFF2-40B4-BE49-F238E27FC236}">
                    <a16:creationId xmlns:a16="http://schemas.microsoft.com/office/drawing/2014/main" id="{5F3D8F5E-D850-65CB-A9C1-B9ED79348CB7}"/>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10" name="TextBox 9">
              <a:extLst>
                <a:ext uri="{FF2B5EF4-FFF2-40B4-BE49-F238E27FC236}">
                  <a16:creationId xmlns:a16="http://schemas.microsoft.com/office/drawing/2014/main" id="{68916E85-8B5B-BCE0-8A98-1D7350CD1D23}"/>
                </a:ext>
              </a:extLst>
            </p:cNvPr>
            <p:cNvSpPr txBox="1"/>
            <p:nvPr/>
          </p:nvSpPr>
          <p:spPr>
            <a:xfrm>
              <a:off x="9074375" y="45090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spTree>
    <p:extLst>
      <p:ext uri="{BB962C8B-B14F-4D97-AF65-F5344CB8AC3E}">
        <p14:creationId xmlns:p14="http://schemas.microsoft.com/office/powerpoint/2010/main" val="167634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F6FB58-D0C3-42C3-58B3-1C7FAE6C70D2}"/>
              </a:ext>
            </a:extLst>
          </p:cNvPr>
          <p:cNvSpPr/>
          <p:nvPr/>
        </p:nvSpPr>
        <p:spPr>
          <a:xfrm>
            <a:off x="0" y="0"/>
            <a:ext cx="3802698" cy="3847016"/>
          </a:xfrm>
          <a:prstGeom prst="rect">
            <a:avLst/>
          </a:prstGeom>
          <a:ln>
            <a:noFill/>
            <a:extLst>
              <a:ext uri="{C807C97D-BFC1-408E-A445-0C87EB9F89A2}">
                <ask:lineSketchStyleProps xmlns:ask="http://schemas.microsoft.com/office/drawing/2018/sketchyshapes" sd="2325816845">
                  <a:custGeom>
                    <a:avLst/>
                    <a:gdLst>
                      <a:gd name="connsiteX0" fmla="*/ 0 w 5067300"/>
                      <a:gd name="connsiteY0" fmla="*/ 0 h 2819400"/>
                      <a:gd name="connsiteX1" fmla="*/ 5067300 w 5067300"/>
                      <a:gd name="connsiteY1" fmla="*/ 0 h 2819400"/>
                      <a:gd name="connsiteX2" fmla="*/ 5067300 w 5067300"/>
                      <a:gd name="connsiteY2" fmla="*/ 2819400 h 2819400"/>
                      <a:gd name="connsiteX3" fmla="*/ 0 w 5067300"/>
                      <a:gd name="connsiteY3" fmla="*/ 2819400 h 2819400"/>
                      <a:gd name="connsiteX4" fmla="*/ 0 w 50673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2819400" fill="none" extrusionOk="0">
                        <a:moveTo>
                          <a:pt x="0" y="0"/>
                        </a:moveTo>
                        <a:cubicBezTo>
                          <a:pt x="1355558" y="13944"/>
                          <a:pt x="3925096" y="149344"/>
                          <a:pt x="5067300" y="0"/>
                        </a:cubicBezTo>
                        <a:cubicBezTo>
                          <a:pt x="4950811" y="295330"/>
                          <a:pt x="5072994" y="2019841"/>
                          <a:pt x="5067300" y="2819400"/>
                        </a:cubicBezTo>
                        <a:cubicBezTo>
                          <a:pt x="3371084" y="2975727"/>
                          <a:pt x="2002765" y="2706197"/>
                          <a:pt x="0" y="2819400"/>
                        </a:cubicBezTo>
                        <a:cubicBezTo>
                          <a:pt x="-67181" y="2297218"/>
                          <a:pt x="77921" y="1343741"/>
                          <a:pt x="0" y="0"/>
                        </a:cubicBezTo>
                        <a:close/>
                      </a:path>
                      <a:path w="5067300" h="2819400" stroke="0" extrusionOk="0">
                        <a:moveTo>
                          <a:pt x="0" y="0"/>
                        </a:moveTo>
                        <a:cubicBezTo>
                          <a:pt x="583367" y="-149200"/>
                          <a:pt x="4203458" y="-56061"/>
                          <a:pt x="5067300" y="0"/>
                        </a:cubicBezTo>
                        <a:cubicBezTo>
                          <a:pt x="4951063" y="1029422"/>
                          <a:pt x="4992651" y="2513949"/>
                          <a:pt x="5067300" y="2819400"/>
                        </a:cubicBezTo>
                        <a:cubicBezTo>
                          <a:pt x="3885627" y="2749312"/>
                          <a:pt x="1651487" y="2856432"/>
                          <a:pt x="0" y="2819400"/>
                        </a:cubicBezTo>
                        <a:cubicBezTo>
                          <a:pt x="-123980" y="1604107"/>
                          <a:pt x="2230" y="1169400"/>
                          <a:pt x="0" y="0"/>
                        </a:cubicBezTo>
                        <a:close/>
                      </a:path>
                    </a:pathLst>
                  </a:custGeom>
                  <ask:type>
                    <ask:lineSketchNon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6D7DE4-F004-0DA6-5040-526ECC11B9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1913" y="123241"/>
            <a:ext cx="2046630" cy="1933824"/>
          </a:xfrm>
          <a:prstGeom prst="rect">
            <a:avLst/>
          </a:prstGeom>
        </p:spPr>
      </p:pic>
      <p:sp>
        <p:nvSpPr>
          <p:cNvPr id="4" name="TextBox 3">
            <a:extLst>
              <a:ext uri="{FF2B5EF4-FFF2-40B4-BE49-F238E27FC236}">
                <a16:creationId xmlns:a16="http://schemas.microsoft.com/office/drawing/2014/main" id="{953CED45-C478-DB77-50E1-467981DADF95}"/>
              </a:ext>
            </a:extLst>
          </p:cNvPr>
          <p:cNvSpPr txBox="1"/>
          <p:nvPr/>
        </p:nvSpPr>
        <p:spPr>
          <a:xfrm>
            <a:off x="229377" y="2083489"/>
            <a:ext cx="361950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Power machine like x86/x86-64/ARM running Linux.</a:t>
            </a:r>
          </a:p>
          <a:p>
            <a:r>
              <a:rPr lang="en-US" dirty="0">
                <a:latin typeface="Calibri" panose="020F0502020204030204" pitchFamily="34" charset="0"/>
                <a:ea typeface="Calibri" panose="020F0502020204030204" pitchFamily="34" charset="0"/>
                <a:cs typeface="Calibri" panose="020F0502020204030204" pitchFamily="34" charset="0"/>
              </a:rPr>
              <a:t>Performs the AES256-CBC encryption and HMAC calculations.</a:t>
            </a:r>
          </a:p>
          <a:p>
            <a:r>
              <a:rPr lang="en-US" dirty="0">
                <a:latin typeface="Calibri" panose="020F0502020204030204" pitchFamily="34" charset="0"/>
                <a:ea typeface="Calibri" panose="020F0502020204030204" pitchFamily="34" charset="0"/>
                <a:cs typeface="Calibri" panose="020F0502020204030204" pitchFamily="34" charset="0"/>
              </a:rPr>
              <a:t>Flashes it onto SD card using ‘dd’ utility.</a:t>
            </a:r>
          </a:p>
        </p:txBody>
      </p:sp>
      <p:sp>
        <p:nvSpPr>
          <p:cNvPr id="5" name="Rectangle 4">
            <a:extLst>
              <a:ext uri="{FF2B5EF4-FFF2-40B4-BE49-F238E27FC236}">
                <a16:creationId xmlns:a16="http://schemas.microsoft.com/office/drawing/2014/main" id="{B3C3851F-DF3C-CD40-3AE6-EB9042BCABD6}"/>
              </a:ext>
            </a:extLst>
          </p:cNvPr>
          <p:cNvSpPr/>
          <p:nvPr/>
        </p:nvSpPr>
        <p:spPr>
          <a:xfrm>
            <a:off x="0" y="3846036"/>
            <a:ext cx="3802698" cy="3011964"/>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868958B-DCE0-5622-E35E-263C204CB0C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6586" y="4149755"/>
            <a:ext cx="647700" cy="647700"/>
          </a:xfrm>
          <a:prstGeom prst="rect">
            <a:avLst/>
          </a:prstGeom>
        </p:spPr>
      </p:pic>
      <p:sp>
        <p:nvSpPr>
          <p:cNvPr id="7" name="TextBox 6">
            <a:extLst>
              <a:ext uri="{FF2B5EF4-FFF2-40B4-BE49-F238E27FC236}">
                <a16:creationId xmlns:a16="http://schemas.microsoft.com/office/drawing/2014/main" id="{636D5880-0BE1-501B-26D1-C04699D0EA84}"/>
              </a:ext>
            </a:extLst>
          </p:cNvPr>
          <p:cNvSpPr txBox="1"/>
          <p:nvPr/>
        </p:nvSpPr>
        <p:spPr>
          <a:xfrm>
            <a:off x="491034" y="5100194"/>
            <a:ext cx="2159000"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Stores the secured firmware generated by power machine.</a:t>
            </a:r>
          </a:p>
        </p:txBody>
      </p:sp>
      <p:sp>
        <p:nvSpPr>
          <p:cNvPr id="13" name="Rectangle 12">
            <a:extLst>
              <a:ext uri="{FF2B5EF4-FFF2-40B4-BE49-F238E27FC236}">
                <a16:creationId xmlns:a16="http://schemas.microsoft.com/office/drawing/2014/main" id="{9677FEBD-DA24-5BF3-78E5-6634B77CF214}"/>
              </a:ext>
            </a:extLst>
          </p:cNvPr>
          <p:cNvSpPr/>
          <p:nvPr/>
        </p:nvSpPr>
        <p:spPr>
          <a:xfrm>
            <a:off x="3800188" y="2292583"/>
            <a:ext cx="3098800" cy="456541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475DC96-C10D-A191-142F-9B6C3339AF4E}"/>
              </a:ext>
            </a:extLst>
          </p:cNvPr>
          <p:cNvSpPr txBox="1"/>
          <p:nvPr/>
        </p:nvSpPr>
        <p:spPr>
          <a:xfrm>
            <a:off x="4144384" y="4500452"/>
            <a:ext cx="2689462" cy="203132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Programmer node, typically STM32F401 microcontroller executing CAN-J1939</a:t>
            </a:r>
          </a:p>
          <a:p>
            <a:r>
              <a:rPr lang="en-US" dirty="0">
                <a:latin typeface="Calibri" panose="020F0502020204030204" pitchFamily="34" charset="0"/>
                <a:ea typeface="Calibri" panose="020F0502020204030204" pitchFamily="34" charset="0"/>
                <a:cs typeface="Calibri" panose="020F0502020204030204" pitchFamily="34" charset="0"/>
              </a:rPr>
              <a:t>Protocol stack.</a:t>
            </a:r>
          </a:p>
          <a:p>
            <a:r>
              <a:rPr lang="en-US" dirty="0">
                <a:latin typeface="Calibri" panose="020F0502020204030204" pitchFamily="34" charset="0"/>
                <a:ea typeface="Calibri" panose="020F0502020204030204" pitchFamily="34" charset="0"/>
                <a:cs typeface="Calibri" panose="020F0502020204030204" pitchFamily="34" charset="0"/>
              </a:rPr>
              <a:t>Reads secured firmware from SD card.</a:t>
            </a:r>
          </a:p>
        </p:txBody>
      </p:sp>
      <p:cxnSp>
        <p:nvCxnSpPr>
          <p:cNvPr id="10" name="Straight Arrow Connector 9">
            <a:extLst>
              <a:ext uri="{FF2B5EF4-FFF2-40B4-BE49-F238E27FC236}">
                <a16:creationId xmlns:a16="http://schemas.microsoft.com/office/drawing/2014/main" id="{A49CEE0E-B0B1-38F4-4D25-9D7FE3E6B60A}"/>
              </a:ext>
            </a:extLst>
          </p:cNvPr>
          <p:cNvCxnSpPr/>
          <p:nvPr/>
        </p:nvCxnSpPr>
        <p:spPr>
          <a:xfrm>
            <a:off x="2073248" y="3681411"/>
            <a:ext cx="0" cy="76710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82A971-8F5B-3F83-335D-ADB5AFDDC685}"/>
              </a:ext>
            </a:extLst>
          </p:cNvPr>
          <p:cNvSpPr txBox="1"/>
          <p:nvPr/>
        </p:nvSpPr>
        <p:spPr>
          <a:xfrm>
            <a:off x="2063934" y="3878554"/>
            <a:ext cx="748881"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SDIO</a:t>
            </a:r>
          </a:p>
        </p:txBody>
      </p:sp>
      <p:cxnSp>
        <p:nvCxnSpPr>
          <p:cNvPr id="19" name="Straight Arrow Connector 18">
            <a:extLst>
              <a:ext uri="{FF2B5EF4-FFF2-40B4-BE49-F238E27FC236}">
                <a16:creationId xmlns:a16="http://schemas.microsoft.com/office/drawing/2014/main" id="{36F9AF47-2A8F-17A6-8805-610031E2EBBD}"/>
              </a:ext>
            </a:extLst>
          </p:cNvPr>
          <p:cNvCxnSpPr>
            <a:cxnSpLocks/>
          </p:cNvCxnSpPr>
          <p:nvPr/>
        </p:nvCxnSpPr>
        <p:spPr>
          <a:xfrm flipV="1">
            <a:off x="3186989" y="4345332"/>
            <a:ext cx="942687" cy="230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4FEEC2F-9F54-BB0B-9839-6CF04E641758}"/>
              </a:ext>
            </a:extLst>
          </p:cNvPr>
          <p:cNvSpPr txBox="1"/>
          <p:nvPr/>
        </p:nvSpPr>
        <p:spPr>
          <a:xfrm>
            <a:off x="3239153" y="4325660"/>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26" name="Rectangle 25">
            <a:extLst>
              <a:ext uri="{FF2B5EF4-FFF2-40B4-BE49-F238E27FC236}">
                <a16:creationId xmlns:a16="http://schemas.microsoft.com/office/drawing/2014/main" id="{8E4F4D3F-C2AF-D1BF-0B31-44D59734A2E6}"/>
              </a:ext>
            </a:extLst>
          </p:cNvPr>
          <p:cNvSpPr/>
          <p:nvPr/>
        </p:nvSpPr>
        <p:spPr>
          <a:xfrm>
            <a:off x="3809242" y="0"/>
            <a:ext cx="8382758" cy="2283860"/>
          </a:xfrm>
          <a:prstGeom prst="rect">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09A3E6AF-A64C-9B41-0B49-C59F89D9F4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031792" y="181649"/>
            <a:ext cx="2000250" cy="1600200"/>
          </a:xfrm>
          <a:prstGeom prst="rect">
            <a:avLst/>
          </a:prstGeom>
        </p:spPr>
      </p:pic>
      <p:sp>
        <p:nvSpPr>
          <p:cNvPr id="28" name="TextBox 27">
            <a:extLst>
              <a:ext uri="{FF2B5EF4-FFF2-40B4-BE49-F238E27FC236}">
                <a16:creationId xmlns:a16="http://schemas.microsoft.com/office/drawing/2014/main" id="{AFA301BB-CB10-4804-AD24-24170FE0F075}"/>
              </a:ext>
            </a:extLst>
          </p:cNvPr>
          <p:cNvSpPr txBox="1"/>
          <p:nvPr/>
        </p:nvSpPr>
        <p:spPr>
          <a:xfrm>
            <a:off x="9047940" y="286381"/>
            <a:ext cx="315060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 CAN Bus module</a:t>
            </a:r>
          </a:p>
          <a:p>
            <a:r>
              <a:rPr lang="en-US" dirty="0">
                <a:latin typeface="Calibri" panose="020F0502020204030204" pitchFamily="34" charset="0"/>
                <a:ea typeface="Calibri" panose="020F0502020204030204" pitchFamily="34" charset="0"/>
                <a:cs typeface="Calibri" panose="020F0502020204030204" pitchFamily="34" charset="0"/>
              </a:rPr>
              <a:t>Receives Binary signals</a:t>
            </a:r>
          </a:p>
          <a:p>
            <a:r>
              <a:rPr lang="en-US" dirty="0">
                <a:latin typeface="Calibri" panose="020F0502020204030204" pitchFamily="34" charset="0"/>
                <a:ea typeface="Calibri" panose="020F0502020204030204" pitchFamily="34" charset="0"/>
                <a:cs typeface="Calibri" panose="020F0502020204030204" pitchFamily="34" charset="0"/>
              </a:rPr>
              <a:t>from MCU and converts them into differential CAN signals and vice-versa.</a:t>
            </a:r>
          </a:p>
        </p:txBody>
      </p:sp>
      <p:cxnSp>
        <p:nvCxnSpPr>
          <p:cNvPr id="29" name="Straight Arrow Connector 28">
            <a:extLst>
              <a:ext uri="{FF2B5EF4-FFF2-40B4-BE49-F238E27FC236}">
                <a16:creationId xmlns:a16="http://schemas.microsoft.com/office/drawing/2014/main" id="{C7A84B15-B43C-3CDA-EC62-F24766923488}"/>
              </a:ext>
            </a:extLst>
          </p:cNvPr>
          <p:cNvCxnSpPr>
            <a:cxnSpLocks/>
          </p:cNvCxnSpPr>
          <p:nvPr/>
        </p:nvCxnSpPr>
        <p:spPr>
          <a:xfrm flipV="1">
            <a:off x="4162059"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32127-BAA3-DF4A-25EA-15CE2616ACFB}"/>
              </a:ext>
            </a:extLst>
          </p:cNvPr>
          <p:cNvSpPr txBox="1"/>
          <p:nvPr/>
        </p:nvSpPr>
        <p:spPr>
          <a:xfrm>
            <a:off x="4133416"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33" name="Rectangle 32">
            <a:extLst>
              <a:ext uri="{FF2B5EF4-FFF2-40B4-BE49-F238E27FC236}">
                <a16:creationId xmlns:a16="http://schemas.microsoft.com/office/drawing/2014/main" id="{95BAA873-D518-B69E-19D7-5574A59C4880}"/>
              </a:ext>
            </a:extLst>
          </p:cNvPr>
          <p:cNvSpPr/>
          <p:nvPr/>
        </p:nvSpPr>
        <p:spPr>
          <a:xfrm>
            <a:off x="6898988" y="2292582"/>
            <a:ext cx="2896862" cy="4565418"/>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7EBF8116-181B-EC35-F93B-5D7A83EAC6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898988" y="123241"/>
            <a:ext cx="2000250" cy="1600200"/>
          </a:xfrm>
          <a:prstGeom prst="rect">
            <a:avLst/>
          </a:prstGeom>
        </p:spPr>
      </p:pic>
      <p:cxnSp>
        <p:nvCxnSpPr>
          <p:cNvPr id="37" name="Straight Arrow Connector 36">
            <a:extLst>
              <a:ext uri="{FF2B5EF4-FFF2-40B4-BE49-F238E27FC236}">
                <a16:creationId xmlns:a16="http://schemas.microsoft.com/office/drawing/2014/main" id="{5E60EEB9-BF68-87E5-454C-B4B921D273EB}"/>
              </a:ext>
            </a:extLst>
          </p:cNvPr>
          <p:cNvCxnSpPr>
            <a:cxnSpLocks/>
          </p:cNvCxnSpPr>
          <p:nvPr/>
        </p:nvCxnSpPr>
        <p:spPr>
          <a:xfrm flipH="1">
            <a:off x="5946820" y="1141930"/>
            <a:ext cx="1016283"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E968763-194E-BC55-1A68-2D65D802424B}"/>
              </a:ext>
            </a:extLst>
          </p:cNvPr>
          <p:cNvSpPr txBox="1"/>
          <p:nvPr/>
        </p:nvSpPr>
        <p:spPr>
          <a:xfrm>
            <a:off x="6131112" y="797083"/>
            <a:ext cx="64769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a:t>
            </a:r>
          </a:p>
        </p:txBody>
      </p:sp>
      <p:sp>
        <p:nvSpPr>
          <p:cNvPr id="44" name="TextBox 43">
            <a:extLst>
              <a:ext uri="{FF2B5EF4-FFF2-40B4-BE49-F238E27FC236}">
                <a16:creationId xmlns:a16="http://schemas.microsoft.com/office/drawing/2014/main" id="{AEFFC4D7-2F89-F77B-4A1A-97B75F6A5A00}"/>
              </a:ext>
            </a:extLst>
          </p:cNvPr>
          <p:cNvSpPr txBox="1"/>
          <p:nvPr/>
        </p:nvSpPr>
        <p:spPr>
          <a:xfrm>
            <a:off x="6999895" y="4448519"/>
            <a:ext cx="270542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 node, typically</a:t>
            </a:r>
          </a:p>
          <a:p>
            <a:r>
              <a:rPr lang="en-US" dirty="0">
                <a:latin typeface="Calibri" panose="020F0502020204030204" pitchFamily="34" charset="0"/>
                <a:ea typeface="Calibri" panose="020F0502020204030204" pitchFamily="34" charset="0"/>
                <a:cs typeface="Calibri" panose="020F0502020204030204" pitchFamily="34" charset="0"/>
              </a:rPr>
              <a:t>STM32F401 microcontroller executing CAN-J1939 protocol stack, security algorithms and flash update routines.</a:t>
            </a:r>
          </a:p>
        </p:txBody>
      </p:sp>
      <p:sp>
        <p:nvSpPr>
          <p:cNvPr id="45" name="Rectangle 44">
            <a:extLst>
              <a:ext uri="{FF2B5EF4-FFF2-40B4-BE49-F238E27FC236}">
                <a16:creationId xmlns:a16="http://schemas.microsoft.com/office/drawing/2014/main" id="{25519196-0218-6D95-0ED3-C3299AB774FC}"/>
              </a:ext>
            </a:extLst>
          </p:cNvPr>
          <p:cNvSpPr/>
          <p:nvPr/>
        </p:nvSpPr>
        <p:spPr>
          <a:xfrm>
            <a:off x="9795850" y="2292582"/>
            <a:ext cx="2402694" cy="456541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46" name="Picture 45">
            <a:extLst>
              <a:ext uri="{FF2B5EF4-FFF2-40B4-BE49-F238E27FC236}">
                <a16:creationId xmlns:a16="http://schemas.microsoft.com/office/drawing/2014/main" id="{D0CADC6F-149A-3747-F97F-5140C1F7FF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73347" y="2862482"/>
            <a:ext cx="647700" cy="647700"/>
          </a:xfrm>
          <a:prstGeom prst="rect">
            <a:avLst/>
          </a:prstGeom>
        </p:spPr>
      </p:pic>
      <p:sp>
        <p:nvSpPr>
          <p:cNvPr id="47" name="TextBox 46">
            <a:extLst>
              <a:ext uri="{FF2B5EF4-FFF2-40B4-BE49-F238E27FC236}">
                <a16:creationId xmlns:a16="http://schemas.microsoft.com/office/drawing/2014/main" id="{C57B7FDF-FFEE-FE0C-1053-547FFA57201D}"/>
              </a:ext>
            </a:extLst>
          </p:cNvPr>
          <p:cNvSpPr txBox="1"/>
          <p:nvPr/>
        </p:nvSpPr>
        <p:spPr>
          <a:xfrm>
            <a:off x="10002762" y="4436698"/>
            <a:ext cx="2112621"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Secured firmware will be stored into this SD card and then any required algorithms will be executed on it.</a:t>
            </a:r>
          </a:p>
        </p:txBody>
      </p:sp>
      <p:cxnSp>
        <p:nvCxnSpPr>
          <p:cNvPr id="48" name="Straight Arrow Connector 47">
            <a:extLst>
              <a:ext uri="{FF2B5EF4-FFF2-40B4-BE49-F238E27FC236}">
                <a16:creationId xmlns:a16="http://schemas.microsoft.com/office/drawing/2014/main" id="{49AD6BD7-E4FD-56E9-33C3-5E531C0C4CA8}"/>
              </a:ext>
            </a:extLst>
          </p:cNvPr>
          <p:cNvCxnSpPr>
            <a:cxnSpLocks/>
          </p:cNvCxnSpPr>
          <p:nvPr/>
        </p:nvCxnSpPr>
        <p:spPr>
          <a:xfrm flipV="1">
            <a:off x="7245544"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8E3101C-3ADF-798F-B033-BC5783E6411F}"/>
              </a:ext>
            </a:extLst>
          </p:cNvPr>
          <p:cNvSpPr txBox="1"/>
          <p:nvPr/>
        </p:nvSpPr>
        <p:spPr>
          <a:xfrm>
            <a:off x="7216901"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cxnSp>
        <p:nvCxnSpPr>
          <p:cNvPr id="50" name="Straight Arrow Connector 49">
            <a:extLst>
              <a:ext uri="{FF2B5EF4-FFF2-40B4-BE49-F238E27FC236}">
                <a16:creationId xmlns:a16="http://schemas.microsoft.com/office/drawing/2014/main" id="{A1523426-1011-0C0F-7A3B-FD8361827A7B}"/>
              </a:ext>
            </a:extLst>
          </p:cNvPr>
          <p:cNvCxnSpPr>
            <a:cxnSpLocks/>
          </p:cNvCxnSpPr>
          <p:nvPr/>
        </p:nvCxnSpPr>
        <p:spPr>
          <a:xfrm flipH="1">
            <a:off x="9500643" y="2414558"/>
            <a:ext cx="838414"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4CE9EA2-438C-9588-7F5C-CF1DAB71F9D7}"/>
              </a:ext>
            </a:extLst>
          </p:cNvPr>
          <p:cNvSpPr txBox="1"/>
          <p:nvPr/>
        </p:nvSpPr>
        <p:spPr>
          <a:xfrm>
            <a:off x="9818556" y="2451646"/>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grpSp>
        <p:nvGrpSpPr>
          <p:cNvPr id="20" name="Group 19">
            <a:extLst>
              <a:ext uri="{FF2B5EF4-FFF2-40B4-BE49-F238E27FC236}">
                <a16:creationId xmlns:a16="http://schemas.microsoft.com/office/drawing/2014/main" id="{23045BB4-6CEC-85BB-62AE-FD2E6DFCD8FB}"/>
              </a:ext>
            </a:extLst>
          </p:cNvPr>
          <p:cNvGrpSpPr/>
          <p:nvPr/>
        </p:nvGrpSpPr>
        <p:grpSpPr>
          <a:xfrm>
            <a:off x="4006862" y="2350736"/>
            <a:ext cx="3045550" cy="1985874"/>
            <a:chOff x="4006862" y="2350736"/>
            <a:chExt cx="3045550" cy="1985874"/>
          </a:xfrm>
        </p:grpSpPr>
        <p:grpSp>
          <p:nvGrpSpPr>
            <p:cNvPr id="14" name="Group 13">
              <a:extLst>
                <a:ext uri="{FF2B5EF4-FFF2-40B4-BE49-F238E27FC236}">
                  <a16:creationId xmlns:a16="http://schemas.microsoft.com/office/drawing/2014/main" id="{66E3F823-8F37-ED1D-F84F-6EEFB7C51FCE}"/>
                </a:ext>
              </a:extLst>
            </p:cNvPr>
            <p:cNvGrpSpPr/>
            <p:nvPr/>
          </p:nvGrpSpPr>
          <p:grpSpPr>
            <a:xfrm>
              <a:off x="4045472" y="2516055"/>
              <a:ext cx="2788374" cy="1820555"/>
              <a:chOff x="4572000" y="597216"/>
              <a:chExt cx="2847975" cy="1886783"/>
            </a:xfrm>
          </p:grpSpPr>
          <p:pic>
            <p:nvPicPr>
              <p:cNvPr id="15" name="Picture 14">
                <a:extLst>
                  <a:ext uri="{FF2B5EF4-FFF2-40B4-BE49-F238E27FC236}">
                    <a16:creationId xmlns:a16="http://schemas.microsoft.com/office/drawing/2014/main" id="{49105E81-BBEB-2A3A-C085-E0DB86FCBD9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16" name="TextBox 15">
                <a:extLst>
                  <a:ext uri="{FF2B5EF4-FFF2-40B4-BE49-F238E27FC236}">
                    <a16:creationId xmlns:a16="http://schemas.microsoft.com/office/drawing/2014/main" id="{3E2B32DE-2F64-2C78-49DB-3C118C219FC2}"/>
                  </a:ext>
                </a:extLst>
              </p:cNvPr>
              <p:cNvSpPr txBox="1"/>
              <p:nvPr/>
            </p:nvSpPr>
            <p:spPr>
              <a:xfrm rot="1709994">
                <a:off x="4680743" y="1799896"/>
                <a:ext cx="2198687"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Programmer</a:t>
                </a:r>
              </a:p>
            </p:txBody>
          </p:sp>
          <p:sp>
            <p:nvSpPr>
              <p:cNvPr id="17" name="TextBox 16">
                <a:extLst>
                  <a:ext uri="{FF2B5EF4-FFF2-40B4-BE49-F238E27FC236}">
                    <a16:creationId xmlns:a16="http://schemas.microsoft.com/office/drawing/2014/main" id="{B8FEE4D0-593E-134B-7262-5617EB179252}"/>
                  </a:ext>
                </a:extLst>
              </p:cNvPr>
              <p:cNvSpPr txBox="1"/>
              <p:nvPr/>
            </p:nvSpPr>
            <p:spPr>
              <a:xfrm rot="19815314">
                <a:off x="6184900" y="1475824"/>
                <a:ext cx="1133475"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8" name="TextBox 7">
              <a:extLst>
                <a:ext uri="{FF2B5EF4-FFF2-40B4-BE49-F238E27FC236}">
                  <a16:creationId xmlns:a16="http://schemas.microsoft.com/office/drawing/2014/main" id="{1439AF9F-EC23-A5CC-A26C-D3187CEA1562}"/>
                </a:ext>
              </a:extLst>
            </p:cNvPr>
            <p:cNvSpPr txBox="1"/>
            <p:nvPr/>
          </p:nvSpPr>
          <p:spPr>
            <a:xfrm>
              <a:off x="4006862" y="235073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2" name="Group 11">
            <a:extLst>
              <a:ext uri="{FF2B5EF4-FFF2-40B4-BE49-F238E27FC236}">
                <a16:creationId xmlns:a16="http://schemas.microsoft.com/office/drawing/2014/main" id="{C99D8EA4-19ED-EE10-0457-7E91142F774F}"/>
              </a:ext>
            </a:extLst>
          </p:cNvPr>
          <p:cNvGrpSpPr/>
          <p:nvPr/>
        </p:nvGrpSpPr>
        <p:grpSpPr>
          <a:xfrm>
            <a:off x="6917132" y="2261502"/>
            <a:ext cx="3045550" cy="2083830"/>
            <a:chOff x="6917132" y="2261502"/>
            <a:chExt cx="3045550" cy="2083830"/>
          </a:xfrm>
        </p:grpSpPr>
        <p:grpSp>
          <p:nvGrpSpPr>
            <p:cNvPr id="40" name="Group 39">
              <a:extLst>
                <a:ext uri="{FF2B5EF4-FFF2-40B4-BE49-F238E27FC236}">
                  <a16:creationId xmlns:a16="http://schemas.microsoft.com/office/drawing/2014/main" id="{BECFB156-42AA-AF34-0234-A5CE083608FD}"/>
                </a:ext>
              </a:extLst>
            </p:cNvPr>
            <p:cNvGrpSpPr/>
            <p:nvPr/>
          </p:nvGrpSpPr>
          <p:grpSpPr>
            <a:xfrm>
              <a:off x="6999895" y="2398510"/>
              <a:ext cx="2636022" cy="1946822"/>
              <a:chOff x="4572000" y="597216"/>
              <a:chExt cx="2847975" cy="1886783"/>
            </a:xfrm>
          </p:grpSpPr>
          <p:pic>
            <p:nvPicPr>
              <p:cNvPr id="41" name="Picture 40">
                <a:extLst>
                  <a:ext uri="{FF2B5EF4-FFF2-40B4-BE49-F238E27FC236}">
                    <a16:creationId xmlns:a16="http://schemas.microsoft.com/office/drawing/2014/main" id="{4F504A10-003D-127A-FD38-EA7507784BF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42" name="TextBox 41">
                <a:extLst>
                  <a:ext uri="{FF2B5EF4-FFF2-40B4-BE49-F238E27FC236}">
                    <a16:creationId xmlns:a16="http://schemas.microsoft.com/office/drawing/2014/main" id="{D7F994A8-4A5F-FFAE-F43D-060CA092E15E}"/>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Receiver</a:t>
                </a:r>
              </a:p>
            </p:txBody>
          </p:sp>
          <p:sp>
            <p:nvSpPr>
              <p:cNvPr id="43" name="TextBox 42">
                <a:extLst>
                  <a:ext uri="{FF2B5EF4-FFF2-40B4-BE49-F238E27FC236}">
                    <a16:creationId xmlns:a16="http://schemas.microsoft.com/office/drawing/2014/main" id="{50E6EB34-9E9A-C55D-032E-F39FCE91A760}"/>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9" name="TextBox 8">
              <a:extLst>
                <a:ext uri="{FF2B5EF4-FFF2-40B4-BE49-F238E27FC236}">
                  <a16:creationId xmlns:a16="http://schemas.microsoft.com/office/drawing/2014/main" id="{F48A43CD-6F9E-9877-2CDD-F91E6D580363}"/>
                </a:ext>
              </a:extLst>
            </p:cNvPr>
            <p:cNvSpPr txBox="1"/>
            <p:nvPr/>
          </p:nvSpPr>
          <p:spPr>
            <a:xfrm rot="21397163">
              <a:off x="6917132" y="2261502"/>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spTree>
    <p:extLst>
      <p:ext uri="{BB962C8B-B14F-4D97-AF65-F5344CB8AC3E}">
        <p14:creationId xmlns:p14="http://schemas.microsoft.com/office/powerpoint/2010/main" val="130651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6DFCEA-AD04-82F0-C6CF-4468237A755D}"/>
              </a:ext>
            </a:extLst>
          </p:cNvPr>
          <p:cNvSpPr/>
          <p:nvPr/>
        </p:nvSpPr>
        <p:spPr>
          <a:xfrm>
            <a:off x="8311081" y="0"/>
            <a:ext cx="3880919" cy="33497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8B94B0-346F-F3E9-72D9-A1307EB114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2851" y="150514"/>
            <a:ext cx="3951838" cy="3429000"/>
          </a:xfrm>
          <a:prstGeom prst="rect">
            <a:avLst/>
          </a:prstGeom>
        </p:spPr>
      </p:pic>
      <p:sp>
        <p:nvSpPr>
          <p:cNvPr id="6" name="TextBox 5">
            <a:extLst>
              <a:ext uri="{FF2B5EF4-FFF2-40B4-BE49-F238E27FC236}">
                <a16:creationId xmlns:a16="http://schemas.microsoft.com/office/drawing/2014/main" id="{C951BCB9-486A-35A6-06A9-83779265D1E3}"/>
              </a:ext>
            </a:extLst>
          </p:cNvPr>
          <p:cNvSpPr txBox="1"/>
          <p:nvPr/>
        </p:nvSpPr>
        <p:spPr>
          <a:xfrm>
            <a:off x="630726" y="174279"/>
            <a:ext cx="5196689" cy="369332"/>
          </a:xfrm>
          <a:prstGeom prst="rect">
            <a:avLst/>
          </a:prstGeom>
          <a:noFill/>
        </p:spPr>
        <p:txBody>
          <a:bodyPr wrap="square" rtlCol="0">
            <a:spAutoFit/>
          </a:bodyPr>
          <a:lstStyle/>
          <a:p>
            <a:r>
              <a:rPr lang="en-US" dirty="0"/>
              <a:t>SD card flashing with secured firmware :</a:t>
            </a:r>
          </a:p>
        </p:txBody>
      </p:sp>
      <p:sp>
        <p:nvSpPr>
          <p:cNvPr id="7" name="TextBox 6">
            <a:extLst>
              <a:ext uri="{FF2B5EF4-FFF2-40B4-BE49-F238E27FC236}">
                <a16:creationId xmlns:a16="http://schemas.microsoft.com/office/drawing/2014/main" id="{84CD706A-283C-28DE-AEBD-9A8BA52CBE53}"/>
              </a:ext>
            </a:extLst>
          </p:cNvPr>
          <p:cNvSpPr txBox="1"/>
          <p:nvPr/>
        </p:nvSpPr>
        <p:spPr>
          <a:xfrm>
            <a:off x="630726" y="814812"/>
            <a:ext cx="6916847" cy="2308324"/>
          </a:xfrm>
          <a:prstGeom prst="rect">
            <a:avLst/>
          </a:prstGeom>
          <a:noFill/>
        </p:spPr>
        <p:txBody>
          <a:bodyPr wrap="square" rtlCol="0">
            <a:spAutoFit/>
          </a:bodyPr>
          <a:lstStyle/>
          <a:p>
            <a:r>
              <a:rPr lang="en-US" dirty="0"/>
              <a:t>SD card can be flashed easily with secured firmware using ‘dd’ utility which is available on Linux.</a:t>
            </a:r>
          </a:p>
          <a:p>
            <a:endParaRPr lang="en-US" dirty="0"/>
          </a:p>
          <a:p>
            <a:r>
              <a:rPr lang="en-US" dirty="0"/>
              <a:t>But flashing the firmware is not enough alone, we‘ve to explicitly tell the programmer node about the size of the firmware, this can be done by storing the firmware size in initial 4 bytes of the last sector of the firmware, following steps can be executed to make SD card ready for deployment. </a:t>
            </a:r>
          </a:p>
        </p:txBody>
      </p:sp>
      <p:sp>
        <p:nvSpPr>
          <p:cNvPr id="8" name="TextBox 7">
            <a:extLst>
              <a:ext uri="{FF2B5EF4-FFF2-40B4-BE49-F238E27FC236}">
                <a16:creationId xmlns:a16="http://schemas.microsoft.com/office/drawing/2014/main" id="{836CEDAF-7395-6059-BC9A-F372C7B1E81B}"/>
              </a:ext>
            </a:extLst>
          </p:cNvPr>
          <p:cNvSpPr txBox="1"/>
          <p:nvPr/>
        </p:nvSpPr>
        <p:spPr>
          <a:xfrm>
            <a:off x="715224" y="3429000"/>
            <a:ext cx="6832349" cy="1477328"/>
          </a:xfrm>
          <a:prstGeom prst="rect">
            <a:avLst/>
          </a:prstGeom>
          <a:noFill/>
        </p:spPr>
        <p:txBody>
          <a:bodyPr wrap="square" rtlCol="0">
            <a:spAutoFit/>
          </a:bodyPr>
          <a:lstStyle/>
          <a:p>
            <a:r>
              <a:rPr lang="en-US" dirty="0">
                <a:solidFill>
                  <a:schemeClr val="accent4">
                    <a:lumMod val="50000"/>
                  </a:schemeClr>
                </a:solidFill>
              </a:rPr>
              <a:t>A C program can be used for this purpose which just need the firmware file, it will calculate its size, then write it to a .bin file and then execute the ‘dd’ utility to write to the SD card, Completion of this program means the SD card can be used for firmware updates.</a:t>
            </a:r>
          </a:p>
        </p:txBody>
      </p:sp>
      <p:sp>
        <p:nvSpPr>
          <p:cNvPr id="10" name="TextBox 9">
            <a:extLst>
              <a:ext uri="{FF2B5EF4-FFF2-40B4-BE49-F238E27FC236}">
                <a16:creationId xmlns:a16="http://schemas.microsoft.com/office/drawing/2014/main" id="{4964564A-003F-A2E4-3995-55805EED13DD}"/>
              </a:ext>
            </a:extLst>
          </p:cNvPr>
          <p:cNvSpPr txBox="1"/>
          <p:nvPr/>
        </p:nvSpPr>
        <p:spPr>
          <a:xfrm>
            <a:off x="778598" y="5577616"/>
            <a:ext cx="8023634" cy="369332"/>
          </a:xfrm>
          <a:prstGeom prst="rect">
            <a:avLst/>
          </a:prstGeom>
          <a:noFill/>
          <a:ln w="19050">
            <a:solidFill>
              <a:srgbClr val="FF0000"/>
            </a:solidFill>
          </a:ln>
        </p:spPr>
        <p:txBody>
          <a:bodyPr wrap="square">
            <a:spAutoFit/>
          </a:bodyPr>
          <a:lstStyle/>
          <a:p>
            <a:r>
              <a:rPr lang="en-US" dirty="0"/>
              <a:t>dd if=</a:t>
            </a:r>
            <a:r>
              <a:rPr lang="en-US" dirty="0" err="1"/>
              <a:t>input_file</a:t>
            </a:r>
            <a:r>
              <a:rPr lang="en-US" dirty="0"/>
              <a:t> of=/dev/</a:t>
            </a:r>
            <a:r>
              <a:rPr lang="en-US" dirty="0" err="1"/>
              <a:t>sdX</a:t>
            </a:r>
            <a:r>
              <a:rPr lang="en-US" dirty="0"/>
              <a:t> bs=512 seek=</a:t>
            </a:r>
            <a:r>
              <a:rPr lang="en-US" dirty="0" err="1"/>
              <a:t>sector_number</a:t>
            </a:r>
            <a:r>
              <a:rPr lang="en-US" dirty="0"/>
              <a:t> count=1</a:t>
            </a:r>
          </a:p>
        </p:txBody>
      </p:sp>
      <p:sp>
        <p:nvSpPr>
          <p:cNvPr id="11" name="TextBox 10">
            <a:extLst>
              <a:ext uri="{FF2B5EF4-FFF2-40B4-BE49-F238E27FC236}">
                <a16:creationId xmlns:a16="http://schemas.microsoft.com/office/drawing/2014/main" id="{C3BDF0CD-096E-FE80-37E2-AE50201E64C8}"/>
              </a:ext>
            </a:extLst>
          </p:cNvPr>
          <p:cNvSpPr txBox="1"/>
          <p:nvPr/>
        </p:nvSpPr>
        <p:spPr>
          <a:xfrm>
            <a:off x="679013" y="5069941"/>
            <a:ext cx="2706986" cy="369332"/>
          </a:xfrm>
          <a:prstGeom prst="rect">
            <a:avLst/>
          </a:prstGeom>
          <a:noFill/>
        </p:spPr>
        <p:txBody>
          <a:bodyPr wrap="square" rtlCol="0">
            <a:spAutoFit/>
          </a:bodyPr>
          <a:lstStyle/>
          <a:p>
            <a:r>
              <a:rPr lang="en-US" dirty="0"/>
              <a:t>‘dd’ utility syntax :</a:t>
            </a:r>
          </a:p>
        </p:txBody>
      </p:sp>
    </p:spTree>
    <p:extLst>
      <p:ext uri="{BB962C8B-B14F-4D97-AF65-F5344CB8AC3E}">
        <p14:creationId xmlns:p14="http://schemas.microsoft.com/office/powerpoint/2010/main" val="28018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2D50D8-1784-07E6-2519-81121E9C403E}"/>
              </a:ext>
            </a:extLst>
          </p:cNvPr>
          <p:cNvSpPr/>
          <p:nvPr/>
        </p:nvSpPr>
        <p:spPr>
          <a:xfrm>
            <a:off x="0" y="0"/>
            <a:ext cx="3476531" cy="30057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16E634-9D35-C399-3167-BB73627C14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78" y="116257"/>
            <a:ext cx="3558189" cy="3081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FE72927-C83B-D1E3-015C-FABEE84E81EF}"/>
              </a:ext>
            </a:extLst>
          </p:cNvPr>
          <p:cNvSpPr txBox="1"/>
          <p:nvPr/>
        </p:nvSpPr>
        <p:spPr>
          <a:xfrm>
            <a:off x="5739897" y="114819"/>
            <a:ext cx="4798337" cy="369332"/>
          </a:xfrm>
          <a:prstGeom prst="rect">
            <a:avLst/>
          </a:prstGeom>
          <a:noFill/>
        </p:spPr>
        <p:txBody>
          <a:bodyPr wrap="square" rtlCol="0">
            <a:spAutoFit/>
          </a:bodyPr>
          <a:lstStyle/>
          <a:p>
            <a:r>
              <a:rPr lang="en-US" dirty="0"/>
              <a:t>SPI (Serial Peripheral Interface) protocol :</a:t>
            </a:r>
          </a:p>
        </p:txBody>
      </p:sp>
      <p:sp>
        <p:nvSpPr>
          <p:cNvPr id="7" name="TextBox 6">
            <a:extLst>
              <a:ext uri="{FF2B5EF4-FFF2-40B4-BE49-F238E27FC236}">
                <a16:creationId xmlns:a16="http://schemas.microsoft.com/office/drawing/2014/main" id="{5EE8A967-D544-D887-446C-A6E2A3FE64B4}"/>
              </a:ext>
            </a:extLst>
          </p:cNvPr>
          <p:cNvSpPr txBox="1"/>
          <p:nvPr/>
        </p:nvSpPr>
        <p:spPr>
          <a:xfrm>
            <a:off x="4200807" y="743592"/>
            <a:ext cx="7623017" cy="480131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 protocol is used intensively in our implementation, SPI serves as interconnect between MCU and CAN bus module, MCU and SD card.</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Before using the SPI protocol, underlying SPI hardware must be configured. In our implementation, MCU acts as master thus provides clock for the communication and MCP2515 CAN bus module acts as slave.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Since SPI is full duplex communication protocol, thus as master clock</a:t>
            </a:r>
          </a:p>
          <a:p>
            <a:r>
              <a:rPr lang="en-US" dirty="0">
                <a:latin typeface="Calibri" panose="020F0502020204030204" pitchFamily="34" charset="0"/>
                <a:ea typeface="Calibri" panose="020F0502020204030204" pitchFamily="34" charset="0"/>
                <a:cs typeface="Calibri" panose="020F0502020204030204" pitchFamily="34" charset="0"/>
              </a:rPr>
              <a:t>pulses, both master and slave shifts out data on SPI bus bit by bit in</a:t>
            </a:r>
          </a:p>
          <a:p>
            <a:r>
              <a:rPr lang="en-US" dirty="0">
                <a:latin typeface="Calibri" panose="020F0502020204030204" pitchFamily="34" charset="0"/>
                <a:ea typeface="Calibri" panose="020F0502020204030204" pitchFamily="34" charset="0"/>
                <a:cs typeface="Calibri" panose="020F0502020204030204" pitchFamily="34" charset="0"/>
              </a:rPr>
              <a:t>synchronization with clock pulses, this leads to exchange of dummy</a:t>
            </a:r>
          </a:p>
          <a:p>
            <a:r>
              <a:rPr lang="en-US" dirty="0">
                <a:latin typeface="Calibri" panose="020F0502020204030204" pitchFamily="34" charset="0"/>
                <a:ea typeface="Calibri" panose="020F0502020204030204" pitchFamily="34" charset="0"/>
                <a:cs typeface="Calibri" panose="020F0502020204030204" pitchFamily="34" charset="0"/>
              </a:rPr>
              <a:t>bytes even during transfer of useful data, thus the high-level software (HAL in conjugation with firmware) must handle and parse the received bytes to filter off relevant data and discard the dummy bytes, this software implementation totally depends on slave device architecture like how it accepts commands, arguments and sends out requested data.</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SPI protocol itself doesn’t handle data parsing and filtering.</a:t>
            </a:r>
          </a:p>
        </p:txBody>
      </p:sp>
      <p:sp>
        <p:nvSpPr>
          <p:cNvPr id="8" name="TextBox 7">
            <a:extLst>
              <a:ext uri="{FF2B5EF4-FFF2-40B4-BE49-F238E27FC236}">
                <a16:creationId xmlns:a16="http://schemas.microsoft.com/office/drawing/2014/main" id="{FDCB73CD-9352-6594-1B35-EB2D784722EB}"/>
              </a:ext>
            </a:extLst>
          </p:cNvPr>
          <p:cNvSpPr txBox="1"/>
          <p:nvPr/>
        </p:nvSpPr>
        <p:spPr>
          <a:xfrm>
            <a:off x="434566" y="3775295"/>
            <a:ext cx="2598345" cy="646331"/>
          </a:xfrm>
          <a:prstGeom prst="rect">
            <a:avLst/>
          </a:prstGeom>
          <a:noFill/>
          <a:ln w="19050">
            <a:solidFill>
              <a:schemeClr val="accent4">
                <a:lumMod val="50000"/>
              </a:schemeClr>
            </a:solidFill>
          </a:ln>
        </p:spPr>
        <p:txBody>
          <a:bodyPr wrap="square" rtlCol="0">
            <a:spAutoFit/>
          </a:bodyPr>
          <a:lstStyle/>
          <a:p>
            <a:r>
              <a:rPr lang="en-US" dirty="0"/>
              <a:t>SPI : Data-link layer</a:t>
            </a:r>
          </a:p>
          <a:p>
            <a:r>
              <a:rPr lang="en-US" dirty="0"/>
              <a:t>protocol / L2 protocol</a:t>
            </a:r>
          </a:p>
        </p:txBody>
      </p:sp>
      <p:sp>
        <p:nvSpPr>
          <p:cNvPr id="2" name="TextBox 1">
            <a:extLst>
              <a:ext uri="{FF2B5EF4-FFF2-40B4-BE49-F238E27FC236}">
                <a16:creationId xmlns:a16="http://schemas.microsoft.com/office/drawing/2014/main" id="{71D71BFE-95B1-9FBB-7381-8D9DC641846E}"/>
              </a:ext>
            </a:extLst>
          </p:cNvPr>
          <p:cNvSpPr txBox="1"/>
          <p:nvPr/>
        </p:nvSpPr>
        <p:spPr>
          <a:xfrm>
            <a:off x="144678" y="5886191"/>
            <a:ext cx="11941698" cy="646331"/>
          </a:xfrm>
          <a:prstGeom prst="rect">
            <a:avLst/>
          </a:prstGeom>
          <a:noFill/>
        </p:spPr>
        <p:txBody>
          <a:bodyPr wrap="square" rtlCol="0">
            <a:spAutoFit/>
          </a:bodyPr>
          <a:lstStyle/>
          <a:p>
            <a:r>
              <a:rPr lang="en-US" dirty="0"/>
              <a:t>We don’t need to worry about SDIO protocol since neither we’re implementing it nor we’re using this in core communication, Linux will take care of that.</a:t>
            </a:r>
          </a:p>
        </p:txBody>
      </p:sp>
      <p:cxnSp>
        <p:nvCxnSpPr>
          <p:cNvPr id="9" name="Straight Connector 8">
            <a:extLst>
              <a:ext uri="{FF2B5EF4-FFF2-40B4-BE49-F238E27FC236}">
                <a16:creationId xmlns:a16="http://schemas.microsoft.com/office/drawing/2014/main" id="{2C0500A6-42E9-03AA-EE9D-5B442EE22104}"/>
              </a:ext>
            </a:extLst>
          </p:cNvPr>
          <p:cNvCxnSpPr/>
          <p:nvPr/>
        </p:nvCxnSpPr>
        <p:spPr>
          <a:xfrm>
            <a:off x="0" y="5694630"/>
            <a:ext cx="1219200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05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2F1614-FA35-0CD9-28C2-BC7889110967}"/>
              </a:ext>
            </a:extLst>
          </p:cNvPr>
          <p:cNvSpPr/>
          <p:nvPr/>
        </p:nvSpPr>
        <p:spPr>
          <a:xfrm>
            <a:off x="0" y="1"/>
            <a:ext cx="3974471" cy="16567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13FB91-EACC-93CC-EB15-31E094CD65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85785"/>
            <a:ext cx="4389212" cy="180597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2D66DE1-573C-4072-34DE-82EE294CDC88}"/>
              </a:ext>
            </a:extLst>
          </p:cNvPr>
          <p:cNvSpPr txBox="1"/>
          <p:nvPr/>
        </p:nvSpPr>
        <p:spPr>
          <a:xfrm>
            <a:off x="5208759" y="119925"/>
            <a:ext cx="4671588" cy="369332"/>
          </a:xfrm>
          <a:prstGeom prst="rect">
            <a:avLst/>
          </a:prstGeom>
          <a:noFill/>
        </p:spPr>
        <p:txBody>
          <a:bodyPr wrap="square" rtlCol="0">
            <a:spAutoFit/>
          </a:bodyPr>
          <a:lstStyle/>
          <a:p>
            <a:r>
              <a:rPr lang="en-US" dirty="0"/>
              <a:t>CAN(Controller Area Network) protocol :</a:t>
            </a:r>
          </a:p>
        </p:txBody>
      </p:sp>
      <p:sp>
        <p:nvSpPr>
          <p:cNvPr id="7" name="TextBox 6">
            <a:extLst>
              <a:ext uri="{FF2B5EF4-FFF2-40B4-BE49-F238E27FC236}">
                <a16:creationId xmlns:a16="http://schemas.microsoft.com/office/drawing/2014/main" id="{70A92980-01D1-7DD5-3CBA-1651E9DE90A3}"/>
              </a:ext>
            </a:extLst>
          </p:cNvPr>
          <p:cNvSpPr txBox="1"/>
          <p:nvPr/>
        </p:nvSpPr>
        <p:spPr>
          <a:xfrm>
            <a:off x="5208759" y="563828"/>
            <a:ext cx="6234820" cy="313932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 has multiple variants like CAN 2.0A, CAN 2.0B, </a:t>
            </a:r>
            <a:r>
              <a:rPr lang="en-US" dirty="0" err="1">
                <a:latin typeface="Calibri" panose="020F0502020204030204" pitchFamily="34" charset="0"/>
                <a:ea typeface="Calibri" panose="020F0502020204030204" pitchFamily="34" charset="0"/>
                <a:cs typeface="Calibri" panose="020F0502020204030204" pitchFamily="34" charset="0"/>
              </a:rPr>
              <a:t>CANopen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we’ll be using CAN 2.0B (extended CAN) which has 29 bits identifier field, Its backward compatible with CAN 2.0A as well.</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Data-link layer implementation is handled by MCP2515 CAN bus</a:t>
            </a:r>
          </a:p>
          <a:p>
            <a:r>
              <a:rPr lang="en-US" dirty="0">
                <a:latin typeface="Calibri" panose="020F0502020204030204" pitchFamily="34" charset="0"/>
                <a:ea typeface="Calibri" panose="020F0502020204030204" pitchFamily="34" charset="0"/>
                <a:cs typeface="Calibri" panose="020F0502020204030204" pitchFamily="34" charset="0"/>
              </a:rPr>
              <a:t>module which sends out data to other nodes on top of CAN bus</a:t>
            </a:r>
          </a:p>
          <a:p>
            <a:r>
              <a:rPr lang="en-US" dirty="0">
                <a:latin typeface="Calibri" panose="020F0502020204030204" pitchFamily="34" charset="0"/>
                <a:ea typeface="Calibri" panose="020F0502020204030204" pitchFamily="34" charset="0"/>
                <a:cs typeface="Calibri" panose="020F0502020204030204" pitchFamily="34" charset="0"/>
              </a:rPr>
              <a:t>encapsulated in CAN frame, size of this CAN frame depends on choice of CAN variant, for CAN 2.0B, size of each frame excluding</a:t>
            </a:r>
          </a:p>
          <a:p>
            <a:r>
              <a:rPr lang="en-US" dirty="0">
                <a:latin typeface="Calibri" panose="020F0502020204030204" pitchFamily="34" charset="0"/>
                <a:ea typeface="Calibri" panose="020F0502020204030204" pitchFamily="34" charset="0"/>
                <a:cs typeface="Calibri" panose="020F0502020204030204" pitchFamily="34" charset="0"/>
              </a:rPr>
              <a:t>Interframe space is typically  128 bits.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5D9895D-5E96-2F6B-484A-D41B27A1CE8D}"/>
              </a:ext>
            </a:extLst>
          </p:cNvPr>
          <p:cNvSpPr txBox="1"/>
          <p:nvPr/>
        </p:nvSpPr>
        <p:spPr>
          <a:xfrm>
            <a:off x="62514" y="2399167"/>
            <a:ext cx="4389211" cy="646331"/>
          </a:xfrm>
          <a:prstGeom prst="rect">
            <a:avLst/>
          </a:prstGeom>
          <a:noFill/>
          <a:ln w="19050">
            <a:solidFill>
              <a:schemeClr val="accent6">
                <a:lumMod val="75000"/>
              </a:schemeClr>
            </a:solidFill>
          </a:ln>
        </p:spPr>
        <p:txBody>
          <a:bodyPr wrap="square" rtlCol="0">
            <a:spAutoFit/>
          </a:bodyPr>
          <a:lstStyle/>
          <a:p>
            <a:r>
              <a:rPr lang="en-US" dirty="0"/>
              <a:t>CAN is multi-layered protocol spanning physical and data-link layers.</a:t>
            </a:r>
          </a:p>
        </p:txBody>
      </p:sp>
      <p:pic>
        <p:nvPicPr>
          <p:cNvPr id="4" name="Picture 3">
            <a:extLst>
              <a:ext uri="{FF2B5EF4-FFF2-40B4-BE49-F238E27FC236}">
                <a16:creationId xmlns:a16="http://schemas.microsoft.com/office/drawing/2014/main" id="{94DA4212-8196-0BAB-1364-D463BBB1C4F2}"/>
              </a:ext>
            </a:extLst>
          </p:cNvPr>
          <p:cNvPicPr>
            <a:picLocks noChangeAspect="1"/>
          </p:cNvPicPr>
          <p:nvPr/>
        </p:nvPicPr>
        <p:blipFill>
          <a:blip r:embed="rId4">
            <a:extLst>
              <a:ext uri="{28A0092B-C50C-407E-A947-70E740481C1C}">
                <a14:useLocalDpi xmlns:a14="http://schemas.microsoft.com/office/drawing/2010/main" val="0"/>
              </a:ext>
            </a:extLst>
          </a:blip>
          <a:srcRect t="4651" b="2632"/>
          <a:stretch/>
        </p:blipFill>
        <p:spPr>
          <a:xfrm>
            <a:off x="93908" y="3250194"/>
            <a:ext cx="9288171" cy="2534970"/>
          </a:xfrm>
          <a:prstGeom prst="rect">
            <a:avLst/>
          </a:prstGeom>
        </p:spPr>
      </p:pic>
      <p:sp>
        <p:nvSpPr>
          <p:cNvPr id="9" name="TextBox 8">
            <a:extLst>
              <a:ext uri="{FF2B5EF4-FFF2-40B4-BE49-F238E27FC236}">
                <a16:creationId xmlns:a16="http://schemas.microsoft.com/office/drawing/2014/main" id="{131B2B4B-516A-8567-077C-D77AE7ABC900}"/>
              </a:ext>
            </a:extLst>
          </p:cNvPr>
          <p:cNvSpPr txBox="1"/>
          <p:nvPr/>
        </p:nvSpPr>
        <p:spPr>
          <a:xfrm>
            <a:off x="93907" y="5861991"/>
            <a:ext cx="12004183"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Each CAN frame carries only 8 bytes of data and since we’re using J1939 on top of CAN, thus Data[0] will be used by J1939 Transport layer for frame sequencing, thus only 7 byte of firmware data will be transferred per CAN frame, since only 1 byte is used for frame sequencing, thus one J1939 packet can hold max up-to 1785 bytes (7*255).</a:t>
            </a:r>
          </a:p>
        </p:txBody>
      </p:sp>
      <p:cxnSp>
        <p:nvCxnSpPr>
          <p:cNvPr id="11" name="Straight Arrow Connector 10">
            <a:extLst>
              <a:ext uri="{FF2B5EF4-FFF2-40B4-BE49-F238E27FC236}">
                <a16:creationId xmlns:a16="http://schemas.microsoft.com/office/drawing/2014/main" id="{BB122AE6-C7BF-61CD-7BDB-23D96F8914E2}"/>
              </a:ext>
            </a:extLst>
          </p:cNvPr>
          <p:cNvCxnSpPr/>
          <p:nvPr/>
        </p:nvCxnSpPr>
        <p:spPr>
          <a:xfrm>
            <a:off x="9382079" y="3628579"/>
            <a:ext cx="651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9A3D0B6-4E76-8670-3F64-A653B45A5C83}"/>
              </a:ext>
            </a:extLst>
          </p:cNvPr>
          <p:cNvSpPr txBox="1"/>
          <p:nvPr/>
        </p:nvSpPr>
        <p:spPr>
          <a:xfrm>
            <a:off x="10201626" y="3250194"/>
            <a:ext cx="1896465" cy="1384995"/>
          </a:xfrm>
          <a:prstGeom prst="rect">
            <a:avLst/>
          </a:prstGeom>
          <a:noFill/>
          <a:ln w="19050">
            <a:solidFill>
              <a:schemeClr val="accent4">
                <a:lumMod val="50000"/>
              </a:schemeClr>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Extended data frame,</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SRR and IDE always 1, RTR depends on whether frame contains data (0) or data request (1).</a:t>
            </a:r>
          </a:p>
        </p:txBody>
      </p:sp>
    </p:spTree>
    <p:extLst>
      <p:ext uri="{BB962C8B-B14F-4D97-AF65-F5344CB8AC3E}">
        <p14:creationId xmlns:p14="http://schemas.microsoft.com/office/powerpoint/2010/main" val="3022721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t">
  <a:themeElements>
    <a:clrScheme name="01">
      <a:dk1>
        <a:srgbClr val="000000"/>
      </a:dk1>
      <a:lt1>
        <a:sysClr val="window" lastClr="FFFFFF"/>
      </a:lt1>
      <a:dk2>
        <a:srgbClr val="2D3436"/>
      </a:dk2>
      <a:lt2>
        <a:srgbClr val="DFE6E9"/>
      </a:lt2>
      <a:accent1>
        <a:srgbClr val="55EFC4"/>
      </a:accent1>
      <a:accent2>
        <a:srgbClr val="81ECEC"/>
      </a:accent2>
      <a:accent3>
        <a:srgbClr val="74B9FF"/>
      </a:accent3>
      <a:accent4>
        <a:srgbClr val="A29BFE"/>
      </a:accent4>
      <a:accent5>
        <a:srgbClr val="FAB1A0"/>
      </a:accent5>
      <a:accent6>
        <a:srgbClr val="FF7675"/>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7" Type="http://schemas.microsoft.com/office/2011/relationships/webextension" Target="webextension7.xml"/><Relationship Id="rId2" Type="http://schemas.microsoft.com/office/2011/relationships/webextension" Target="webextension2.xml"/><Relationship Id="rId1" Type="http://schemas.microsoft.com/office/2011/relationships/webextension" Target="webextension1.xml"/><Relationship Id="rId6" Type="http://schemas.microsoft.com/office/2011/relationships/webextension" Target="webextension6.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350" row="2">
    <wetp:webextensionref xmlns:r="http://schemas.openxmlformats.org/officeDocument/2006/relationships" r:id="rId3"/>
  </wetp:taskpane>
  <wetp:taskpane dockstate="right" visibility="0" width="350" row="6">
    <wetp:webextensionref xmlns:r="http://schemas.openxmlformats.org/officeDocument/2006/relationships" r:id="rId4"/>
  </wetp:taskpane>
  <wetp:taskpane dockstate="right" visibility="0" width="350" row="3">
    <wetp:webextensionref xmlns:r="http://schemas.openxmlformats.org/officeDocument/2006/relationships" r:id="rId5"/>
  </wetp:taskpane>
  <wetp:taskpane dockstate="right" visibility="0" width="350" row="9">
    <wetp:webextensionref xmlns:r="http://schemas.openxmlformats.org/officeDocument/2006/relationships" r:id="rId6"/>
  </wetp:taskpane>
  <wetp:taskpane dockstate="right" visibility="0" width="350" row="10">
    <wetp:webextensionref xmlns:r="http://schemas.openxmlformats.org/officeDocument/2006/relationships" r:id="rId7"/>
  </wetp:taskpane>
</wetp:taskpanes>
</file>

<file path=ppt/webextensions/webextension1.xml><?xml version="1.0" encoding="utf-8"?>
<we:webextension xmlns:we="http://schemas.microsoft.com/office/webextensions/webextension/2010/11" id="{A7766BAB-DE44-4778-83EC-33EEBA1C89E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20D02657-705D-4215-9F46-96B508151F0B}">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E574C47B-78A1-40DF-A709-007A9E286DBA}">
  <we:reference id="wa200006038" version="1.0.0.3" store="en-US" storeType="OMEX"/>
  <we:alternateReferences>
    <we:reference id="wa200006038" version="1.0.0.3" store="wa200006038"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4.xml><?xml version="1.0" encoding="utf-8"?>
<we:webextension xmlns:we="http://schemas.microsoft.com/office/webextensions/webextension/2010/11" id="{1494FFF7-D1A7-4D85-866B-39796FF78A7B}">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D48EBD63-87F3-46F8-A6CD-45FC72F6C7AC}">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6.xml><?xml version="1.0" encoding="utf-8"?>
<we:webextension xmlns:we="http://schemas.microsoft.com/office/webextensions/webextension/2010/11" id="{1B85A3E7-52FA-42E1-924D-41F2EBC5D486}">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7.xml><?xml version="1.0" encoding="utf-8"?>
<we:webextension xmlns:we="http://schemas.microsoft.com/office/webextensions/webextension/2010/11" id="{4133D993-7F23-4103-BDE2-7284EDD1051D}">
  <we:reference id="wa200001396" version="5.1.1.0" store="en-US" storeType="OMEX"/>
  <we:alternateReferences>
    <we:reference id="WA200001396" version="5.1.1.0" store="WA20000139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5697</TotalTime>
  <Words>4603</Words>
  <Application>Microsoft Office PowerPoint</Application>
  <PresentationFormat>Widescreen</PresentationFormat>
  <Paragraphs>449</Paragraphs>
  <Slides>35</Slides>
  <Notes>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35</vt:i4>
      </vt:variant>
    </vt:vector>
  </HeadingPairs>
  <TitlesOfParts>
    <vt:vector size="50" baseType="lpstr">
      <vt:lpstr>Arial</vt:lpstr>
      <vt:lpstr>Arial Rounded MT Bold</vt:lpstr>
      <vt:lpstr>Bahnschrift SemiBold</vt:lpstr>
      <vt:lpstr>Baskerville Old Face</vt:lpstr>
      <vt:lpstr>Bradley Hand ITC</vt:lpstr>
      <vt:lpstr>Calibri</vt:lpstr>
      <vt:lpstr>Calibri Light</vt:lpstr>
      <vt:lpstr>Cambria Math</vt:lpstr>
      <vt:lpstr>Montserrat ExtraBold</vt:lpstr>
      <vt:lpstr>Open Sans</vt:lpstr>
      <vt:lpstr>Roboto</vt:lpstr>
      <vt:lpstr>Wingdings</vt:lpstr>
      <vt:lpstr>Office Theme</vt:lpstr>
      <vt:lpstr>Mint</vt:lpstr>
      <vt:lpstr>Drift</vt:lpstr>
      <vt:lpstr>PowerPoint Presentation</vt:lpstr>
      <vt:lpstr>PowerPoint Presentation</vt:lpstr>
      <vt:lpstr>PowerPoint Presentation</vt:lpstr>
      <vt:lpstr>PowerPoint Presentation</vt:lpstr>
      <vt:lpstr>Controller Area Network 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mercapt choudhary</dc:creator>
  <cp:lastModifiedBy>mercapt choudhary</cp:lastModifiedBy>
  <cp:revision>2</cp:revision>
  <dcterms:created xsi:type="dcterms:W3CDTF">2024-12-01T17:55:11Z</dcterms:created>
  <dcterms:modified xsi:type="dcterms:W3CDTF">2024-12-07T15:26:37Z</dcterms:modified>
</cp:coreProperties>
</file>